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</p:sldIdLst>
  <p:sldSz cx="6858000" cy="9144000" type="screen4x3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67" autoAdjust="0"/>
    <p:restoredTop sz="94660"/>
  </p:normalViewPr>
  <p:slideViewPr>
    <p:cSldViewPr snapToGrid="0">
      <p:cViewPr varScale="1">
        <p:scale>
          <a:sx n="88" d="100"/>
          <a:sy n="88" d="100"/>
        </p:scale>
        <p:origin x="284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600BE-2101-4A51-B964-6A5E13A76F6A}" type="datetimeFigureOut">
              <a:rPr lang="ko-KR" altLang="en-US" smtClean="0"/>
              <a:t>2023-08-16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4D86-4613-4235-AEA0-BBD427BC131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347774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600BE-2101-4A51-B964-6A5E13A76F6A}" type="datetimeFigureOut">
              <a:rPr lang="ko-KR" altLang="en-US" smtClean="0"/>
              <a:t>2023-08-16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4D86-4613-4235-AEA0-BBD427BC131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223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600BE-2101-4A51-B964-6A5E13A76F6A}" type="datetimeFigureOut">
              <a:rPr lang="ko-KR" altLang="en-US" smtClean="0"/>
              <a:t>2023-08-16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4D86-4613-4235-AEA0-BBD427BC131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802800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600BE-2101-4A51-B964-6A5E13A76F6A}" type="datetimeFigureOut">
              <a:rPr lang="ko-KR" altLang="en-US" smtClean="0"/>
              <a:t>2023-08-16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4D86-4613-4235-AEA0-BBD427BC131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74587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600BE-2101-4A51-B964-6A5E13A76F6A}" type="datetimeFigureOut">
              <a:rPr lang="ko-KR" altLang="en-US" smtClean="0"/>
              <a:t>2023-08-16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4D86-4613-4235-AEA0-BBD427BC131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44464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600BE-2101-4A51-B964-6A5E13A76F6A}" type="datetimeFigureOut">
              <a:rPr lang="ko-KR" altLang="en-US" smtClean="0"/>
              <a:t>2023-08-16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4D86-4613-4235-AEA0-BBD427BC131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497708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600BE-2101-4A51-B964-6A5E13A76F6A}" type="datetimeFigureOut">
              <a:rPr lang="ko-KR" altLang="en-US" smtClean="0"/>
              <a:t>2023-08-16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4D86-4613-4235-AEA0-BBD427BC131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8499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600BE-2101-4A51-B964-6A5E13A76F6A}" type="datetimeFigureOut">
              <a:rPr lang="ko-KR" altLang="en-US" smtClean="0"/>
              <a:t>2023-08-16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4D86-4613-4235-AEA0-BBD427BC131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634707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600BE-2101-4A51-B964-6A5E13A76F6A}" type="datetimeFigureOut">
              <a:rPr lang="ko-KR" altLang="en-US" smtClean="0"/>
              <a:t>2023-08-16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4D86-4613-4235-AEA0-BBD427BC131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68821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600BE-2101-4A51-B964-6A5E13A76F6A}" type="datetimeFigureOut">
              <a:rPr lang="ko-KR" altLang="en-US" smtClean="0"/>
              <a:t>2023-08-16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4D86-4613-4235-AEA0-BBD427BC131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630771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600BE-2101-4A51-B964-6A5E13A76F6A}" type="datetimeFigureOut">
              <a:rPr lang="ko-KR" altLang="en-US" smtClean="0"/>
              <a:t>2023-08-16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4D86-4613-4235-AEA0-BBD427BC131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90032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B600BE-2101-4A51-B964-6A5E13A76F6A}" type="datetimeFigureOut">
              <a:rPr lang="ko-KR" altLang="en-US" smtClean="0"/>
              <a:t>2023-08-16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7C4D86-4613-4235-AEA0-BBD427BC131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97002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모서리가 둥근 직사각형 2"/>
          <p:cNvSpPr/>
          <p:nvPr/>
        </p:nvSpPr>
        <p:spPr>
          <a:xfrm>
            <a:off x="0" y="0"/>
            <a:ext cx="6858001" cy="9144000"/>
          </a:xfrm>
          <a:prstGeom prst="roundRect">
            <a:avLst>
              <a:gd name="adj" fmla="val 1800"/>
            </a:avLst>
          </a:prstGeom>
          <a:solidFill>
            <a:srgbClr val="FF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5512350"/>
              </p:ext>
            </p:extLst>
          </p:nvPr>
        </p:nvGraphicFramePr>
        <p:xfrm>
          <a:off x="729342" y="914390"/>
          <a:ext cx="5410201" cy="780507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23501"/>
                <a:gridCol w="2161950"/>
                <a:gridCol w="1224750"/>
              </a:tblGrid>
              <a:tr h="339351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 dirty="0" err="1">
                          <a:effectLst/>
                        </a:rPr>
                        <a:t>컨셉설계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 dirty="0">
                          <a:effectLst/>
                        </a:rPr>
                        <a:t>홍익대학교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800" u="none" strike="noStrike" dirty="0">
                          <a:effectLst/>
                        </a:rPr>
                        <a:t>유현준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</a:tr>
              <a:tr h="339351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 dirty="0" err="1" smtClean="0">
                          <a:effectLst/>
                        </a:rPr>
                        <a:t>시공사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 dirty="0">
                          <a:effectLst/>
                        </a:rPr>
                        <a:t>지성건설㈜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800" u="none" strike="noStrike" dirty="0">
                          <a:effectLst/>
                        </a:rPr>
                        <a:t>이형선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</a:tr>
              <a:tr h="339351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 dirty="0">
                          <a:effectLst/>
                        </a:rPr>
                        <a:t>현장소장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 dirty="0">
                          <a:effectLst/>
                        </a:rPr>
                        <a:t>지성건설㈜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800" u="none" strike="noStrike" dirty="0">
                          <a:effectLst/>
                        </a:rPr>
                        <a:t>김대열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</a:tr>
              <a:tr h="339351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 dirty="0">
                          <a:effectLst/>
                        </a:rPr>
                        <a:t>설계 및 감리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 dirty="0">
                          <a:effectLst/>
                        </a:rPr>
                        <a:t>㈜</a:t>
                      </a:r>
                      <a:r>
                        <a:rPr lang="ko-KR" altLang="en-US" sz="1800" u="none" strike="noStrike" dirty="0" err="1">
                          <a:effectLst/>
                        </a:rPr>
                        <a:t>화우건축사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800" u="none" strike="noStrike">
                          <a:effectLst/>
                        </a:rPr>
                        <a:t>이상현</a:t>
                      </a:r>
                      <a:endParaRPr lang="ko-KR" altLang="en-US" sz="1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</a:tr>
              <a:tr h="339351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 dirty="0">
                          <a:effectLst/>
                        </a:rPr>
                        <a:t>파일공사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 dirty="0">
                          <a:effectLst/>
                        </a:rPr>
                        <a:t>㈜</a:t>
                      </a:r>
                      <a:r>
                        <a:rPr lang="ko-KR" altLang="en-US" sz="1800" u="none" strike="noStrike" dirty="0" err="1">
                          <a:effectLst/>
                        </a:rPr>
                        <a:t>서현건설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800" u="none" strike="noStrike">
                          <a:effectLst/>
                        </a:rPr>
                        <a:t>박해숙</a:t>
                      </a:r>
                      <a:endParaRPr lang="ko-KR" altLang="en-US" sz="1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</a:tr>
              <a:tr h="339351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 dirty="0">
                          <a:effectLst/>
                        </a:rPr>
                        <a:t>철근콘크리트공사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 dirty="0" err="1">
                          <a:effectLst/>
                        </a:rPr>
                        <a:t>주태건설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800" u="none" strike="noStrike" dirty="0">
                          <a:effectLst/>
                        </a:rPr>
                        <a:t>주영호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</a:tr>
              <a:tr h="339351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 dirty="0">
                          <a:effectLst/>
                        </a:rPr>
                        <a:t>철골공사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 dirty="0">
                          <a:effectLst/>
                        </a:rPr>
                        <a:t>㈜</a:t>
                      </a:r>
                      <a:r>
                        <a:rPr lang="ko-KR" altLang="en-US" sz="1800" u="none" strike="noStrike" dirty="0" err="1">
                          <a:effectLst/>
                        </a:rPr>
                        <a:t>두원스틸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800" u="none" strike="noStrike" dirty="0" err="1">
                          <a:effectLst/>
                        </a:rPr>
                        <a:t>이원두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</a:tr>
              <a:tr h="339351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>
                          <a:effectLst/>
                        </a:rPr>
                        <a:t>판넬공사</a:t>
                      </a:r>
                      <a:endParaRPr lang="ko-KR" altLang="en-US" sz="1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 dirty="0">
                          <a:effectLst/>
                        </a:rPr>
                        <a:t>㈜구성산업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800" u="none" strike="noStrike" dirty="0" err="1">
                          <a:effectLst/>
                        </a:rPr>
                        <a:t>박숙한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</a:tr>
              <a:tr h="339351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>
                          <a:effectLst/>
                        </a:rPr>
                        <a:t>데크공사</a:t>
                      </a:r>
                      <a:endParaRPr lang="ko-KR" altLang="en-US" sz="1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 dirty="0">
                          <a:effectLst/>
                        </a:rPr>
                        <a:t>㈜</a:t>
                      </a:r>
                      <a:r>
                        <a:rPr lang="ko-KR" altLang="en-US" sz="1800" u="none" strike="noStrike" dirty="0" err="1">
                          <a:effectLst/>
                        </a:rPr>
                        <a:t>모든산업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800" u="none" strike="noStrike" dirty="0">
                          <a:effectLst/>
                        </a:rPr>
                        <a:t>전용준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</a:tr>
              <a:tr h="339351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>
                          <a:effectLst/>
                        </a:rPr>
                        <a:t>방수공사</a:t>
                      </a:r>
                      <a:endParaRPr lang="ko-KR" altLang="en-US" sz="1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 dirty="0">
                          <a:effectLst/>
                        </a:rPr>
                        <a:t>㈜</a:t>
                      </a:r>
                      <a:r>
                        <a:rPr lang="ko-KR" altLang="en-US" sz="1800" u="none" strike="noStrike" dirty="0" err="1">
                          <a:effectLst/>
                        </a:rPr>
                        <a:t>리뉴시스템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800" u="none" strike="noStrike" dirty="0">
                          <a:effectLst/>
                        </a:rPr>
                        <a:t>이종용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</a:tr>
              <a:tr h="339351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>
                          <a:effectLst/>
                        </a:rPr>
                        <a:t>석재공사</a:t>
                      </a:r>
                      <a:endParaRPr lang="ko-KR" altLang="en-US" sz="1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 dirty="0">
                          <a:effectLst/>
                        </a:rPr>
                        <a:t>㈜</a:t>
                      </a:r>
                      <a:r>
                        <a:rPr lang="ko-KR" altLang="en-US" sz="1800" u="none" strike="noStrike" dirty="0" err="1">
                          <a:effectLst/>
                        </a:rPr>
                        <a:t>미가건설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800" u="none" strike="noStrike" dirty="0">
                          <a:effectLst/>
                        </a:rPr>
                        <a:t>김   종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</a:tr>
              <a:tr h="339351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>
                          <a:effectLst/>
                        </a:rPr>
                        <a:t>금속공사</a:t>
                      </a:r>
                      <a:endParaRPr lang="ko-KR" altLang="en-US" sz="1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 dirty="0">
                          <a:effectLst/>
                        </a:rPr>
                        <a:t>㈜성산건설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800" u="none" strike="noStrike" dirty="0">
                          <a:effectLst/>
                        </a:rPr>
                        <a:t>고민환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</a:tr>
              <a:tr h="339351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>
                          <a:effectLst/>
                        </a:rPr>
                        <a:t>승강기공사</a:t>
                      </a:r>
                      <a:endParaRPr lang="ko-KR" altLang="en-US" sz="1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effectLst/>
                        </a:rPr>
                        <a:t>TK E.V</a:t>
                      </a:r>
                      <a:r>
                        <a:rPr lang="ko-KR" altLang="en-US" sz="1800" u="none" strike="noStrike">
                          <a:effectLst/>
                        </a:rPr>
                        <a:t>㈜</a:t>
                      </a:r>
                      <a:endParaRPr lang="ko-KR" altLang="en-US" sz="1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800" u="none" strike="noStrike" dirty="0" err="1">
                          <a:effectLst/>
                        </a:rPr>
                        <a:t>서득현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</a:tr>
              <a:tr h="339351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>
                          <a:effectLst/>
                        </a:rPr>
                        <a:t>냉난방기공사</a:t>
                      </a:r>
                      <a:endParaRPr lang="ko-KR" altLang="en-US" sz="1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 dirty="0">
                          <a:effectLst/>
                        </a:rPr>
                        <a:t>㈜정훈공조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800" u="none" strike="noStrike" dirty="0">
                          <a:effectLst/>
                        </a:rPr>
                        <a:t>권욱진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</a:tr>
              <a:tr h="339351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>
                          <a:effectLst/>
                        </a:rPr>
                        <a:t>설비공사</a:t>
                      </a:r>
                      <a:endParaRPr lang="ko-KR" altLang="en-US" sz="1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 dirty="0" err="1">
                          <a:effectLst/>
                        </a:rPr>
                        <a:t>남도이앤지</a:t>
                      </a:r>
                      <a:r>
                        <a:rPr lang="ko-KR" altLang="en-US" sz="1800" u="none" strike="noStrike" dirty="0">
                          <a:effectLst/>
                        </a:rPr>
                        <a:t>㈜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800" u="none" strike="noStrike" dirty="0">
                          <a:effectLst/>
                        </a:rPr>
                        <a:t>김대운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</a:tr>
              <a:tr h="339351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>
                          <a:effectLst/>
                        </a:rPr>
                        <a:t>전기공사</a:t>
                      </a:r>
                      <a:endParaRPr lang="ko-KR" altLang="en-US" sz="1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 dirty="0">
                          <a:effectLst/>
                        </a:rPr>
                        <a:t>㈜상보전력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800" u="none" strike="noStrike" dirty="0">
                          <a:effectLst/>
                        </a:rPr>
                        <a:t>조유진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</a:tr>
              <a:tr h="339351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>
                          <a:effectLst/>
                        </a:rPr>
                        <a:t>조경공사</a:t>
                      </a:r>
                      <a:endParaRPr lang="ko-KR" altLang="en-US" sz="1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 dirty="0">
                          <a:effectLst/>
                        </a:rPr>
                        <a:t>㈜</a:t>
                      </a:r>
                      <a:r>
                        <a:rPr lang="ko-KR" altLang="en-US" sz="1800" u="none" strike="noStrike" dirty="0" err="1">
                          <a:effectLst/>
                        </a:rPr>
                        <a:t>반여개발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800" u="none" strike="noStrike" dirty="0">
                          <a:effectLst/>
                        </a:rPr>
                        <a:t>윤경미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</a:tr>
              <a:tr h="339351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>
                          <a:effectLst/>
                        </a:rPr>
                        <a:t>수배전반공사</a:t>
                      </a:r>
                      <a:endParaRPr lang="ko-KR" altLang="en-US" sz="1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 dirty="0" err="1">
                          <a:effectLst/>
                        </a:rPr>
                        <a:t>제넥스</a:t>
                      </a:r>
                      <a:r>
                        <a:rPr lang="ko-KR" altLang="en-US" sz="1800" u="none" strike="noStrike" dirty="0">
                          <a:effectLst/>
                        </a:rPr>
                        <a:t>㈜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800" u="none" strike="noStrike" dirty="0" err="1">
                          <a:effectLst/>
                        </a:rPr>
                        <a:t>진승오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</a:tr>
              <a:tr h="339351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>
                          <a:effectLst/>
                        </a:rPr>
                        <a:t>바닥에폭시공사</a:t>
                      </a:r>
                      <a:endParaRPr lang="ko-KR" altLang="en-US" sz="1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 dirty="0">
                          <a:effectLst/>
                        </a:rPr>
                        <a:t>㈜</a:t>
                      </a:r>
                      <a:r>
                        <a:rPr lang="ko-KR" altLang="en-US" sz="1800" u="none" strike="noStrike" dirty="0" err="1">
                          <a:effectLst/>
                        </a:rPr>
                        <a:t>알앤피테크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800" u="none" strike="noStrike" dirty="0">
                          <a:effectLst/>
                        </a:rPr>
                        <a:t>김혜경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</a:tr>
              <a:tr h="339351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>
                          <a:effectLst/>
                        </a:rPr>
                        <a:t>인테리어공사</a:t>
                      </a:r>
                      <a:endParaRPr lang="ko-KR" altLang="en-US" sz="1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 dirty="0">
                          <a:effectLst/>
                        </a:rPr>
                        <a:t>㈜</a:t>
                      </a:r>
                      <a:r>
                        <a:rPr lang="ko-KR" altLang="en-US" sz="1800" u="none" strike="noStrike" dirty="0" err="1">
                          <a:effectLst/>
                        </a:rPr>
                        <a:t>아주디자인그룹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800" u="none" strike="noStrike" dirty="0">
                          <a:effectLst/>
                        </a:rPr>
                        <a:t>강명진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</a:tr>
              <a:tr h="339351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>
                          <a:effectLst/>
                        </a:rPr>
                        <a:t>네트워크공사</a:t>
                      </a:r>
                      <a:endParaRPr lang="ko-KR" altLang="en-US" sz="1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 dirty="0">
                          <a:effectLst/>
                        </a:rPr>
                        <a:t>㈜</a:t>
                      </a:r>
                      <a:r>
                        <a:rPr lang="ko-KR" altLang="en-US" sz="1800" u="none" strike="noStrike" dirty="0" err="1">
                          <a:effectLst/>
                        </a:rPr>
                        <a:t>아주스마트솔루션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800" u="none" strike="noStrike" dirty="0">
                          <a:effectLst/>
                        </a:rPr>
                        <a:t>강명진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</a:tr>
              <a:tr h="339351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 dirty="0" err="1" smtClean="0">
                          <a:effectLst/>
                        </a:rPr>
                        <a:t>풋살장공사</a:t>
                      </a:r>
                      <a:endParaRPr lang="en-US" altLang="ko-KR" sz="1800" u="none" strike="noStrike" dirty="0" smtClean="0">
                        <a:effectLst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 dirty="0" err="1" smtClean="0">
                          <a:effectLst/>
                        </a:rPr>
                        <a:t>동명디앤씨</a:t>
                      </a:r>
                      <a:endParaRPr lang="en-US" altLang="ko-KR" sz="1800" u="none" strike="noStrike" dirty="0" smtClean="0">
                        <a:effectLst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800" u="none" strike="noStrike" dirty="0" smtClean="0">
                          <a:effectLst/>
                        </a:rPr>
                        <a:t>최영곤</a:t>
                      </a:r>
                      <a:endParaRPr lang="en-US" altLang="ko-KR" sz="1800" u="none" strike="noStrike" dirty="0" smtClean="0">
                        <a:effectLst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</a:tr>
              <a:tr h="339351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b="0" i="0" u="none" strike="noStrike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보안설비공사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에스원</a:t>
                      </a:r>
                      <a:r>
                        <a:rPr lang="en-US" altLang="ko-KR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(</a:t>
                      </a:r>
                      <a:r>
                        <a:rPr lang="ko-KR" altLang="en-US" sz="1800" b="0" i="0" u="none" strike="noStrike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김천지점</a:t>
                      </a:r>
                      <a:r>
                        <a:rPr lang="en-US" altLang="ko-KR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)</a:t>
                      </a:r>
                      <a:endParaRPr lang="ko-KR" altLang="en-US" sz="1800" b="0" i="0" u="none" strike="noStrike" smtClean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이정형</a:t>
                      </a:r>
                      <a:endParaRPr lang="en-US" altLang="ko-KR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</a:tr>
            </a:tbl>
          </a:graphicData>
        </a:graphic>
      </p:graphicFrame>
      <p:grpSp>
        <p:nvGrpSpPr>
          <p:cNvPr id="7" name="그룹 6"/>
          <p:cNvGrpSpPr/>
          <p:nvPr/>
        </p:nvGrpSpPr>
        <p:grpSpPr>
          <a:xfrm>
            <a:off x="348342" y="195951"/>
            <a:ext cx="6161315" cy="8773877"/>
            <a:chOff x="348342" y="195951"/>
            <a:chExt cx="6161315" cy="8773877"/>
          </a:xfrm>
        </p:grpSpPr>
        <p:sp>
          <p:nvSpPr>
            <p:cNvPr id="5" name="모서리가 둥근 직사각형 4"/>
            <p:cNvSpPr/>
            <p:nvPr/>
          </p:nvSpPr>
          <p:spPr>
            <a:xfrm>
              <a:off x="348342" y="446314"/>
              <a:ext cx="6161315" cy="8523514"/>
            </a:xfrm>
            <a:prstGeom prst="roundRect">
              <a:avLst>
                <a:gd name="adj" fmla="val 6735"/>
              </a:avLst>
            </a:prstGeom>
            <a:noFill/>
            <a:ln w="1143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모서리가 둥근 직사각형 5"/>
            <p:cNvSpPr/>
            <p:nvPr/>
          </p:nvSpPr>
          <p:spPr>
            <a:xfrm>
              <a:off x="838199" y="195951"/>
              <a:ext cx="5181599" cy="598714"/>
            </a:xfrm>
            <a:prstGeom prst="roundRect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2000" b="1" u="none" strike="noStrike" dirty="0" smtClean="0">
                  <a:effectLst/>
                </a:rPr>
                <a:t>㈜</a:t>
              </a:r>
              <a:r>
                <a:rPr lang="ko-KR" altLang="en-US" sz="2000" b="1" u="none" strike="noStrike" dirty="0" err="1" smtClean="0">
                  <a:effectLst/>
                </a:rPr>
                <a:t>디알젬</a:t>
              </a:r>
              <a:r>
                <a:rPr lang="ko-KR" altLang="en-US" sz="2000" b="1" u="none" strike="noStrike" dirty="0" smtClean="0">
                  <a:effectLst/>
                </a:rPr>
                <a:t> 김천공장 신축공사 건축실명제</a:t>
              </a:r>
              <a:endParaRPr lang="ko-KR" altLang="en-US" sz="2000" b="1" dirty="0">
                <a:solidFill>
                  <a:srgbClr val="000000"/>
                </a:solidFill>
                <a:latin typeface="맑은 고딕" panose="020B0503020000020004" pitchFamily="50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580901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모서리가 둥근 직사각형 2"/>
          <p:cNvSpPr/>
          <p:nvPr/>
        </p:nvSpPr>
        <p:spPr>
          <a:xfrm>
            <a:off x="0" y="0"/>
            <a:ext cx="6858001" cy="9144000"/>
          </a:xfrm>
          <a:prstGeom prst="roundRect">
            <a:avLst>
              <a:gd name="adj" fmla="val 1800"/>
            </a:avLst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4493561"/>
              </p:ext>
            </p:extLst>
          </p:nvPr>
        </p:nvGraphicFramePr>
        <p:xfrm>
          <a:off x="729342" y="914390"/>
          <a:ext cx="5410201" cy="780507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23501"/>
                <a:gridCol w="2161950"/>
                <a:gridCol w="1224750"/>
              </a:tblGrid>
              <a:tr h="339351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 dirty="0" err="1">
                          <a:effectLst/>
                        </a:rPr>
                        <a:t>컨셉설계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 dirty="0">
                          <a:effectLst/>
                        </a:rPr>
                        <a:t>홍익대학교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800" u="none" strike="noStrike" dirty="0">
                          <a:effectLst/>
                        </a:rPr>
                        <a:t>유현준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solidFill>
                      <a:schemeClr val="bg2"/>
                    </a:solidFill>
                  </a:tcPr>
                </a:tc>
              </a:tr>
              <a:tr h="339351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 dirty="0" err="1" smtClean="0">
                          <a:effectLst/>
                        </a:rPr>
                        <a:t>시공사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 dirty="0">
                          <a:effectLst/>
                        </a:rPr>
                        <a:t>지성건설㈜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800" u="none" strike="noStrike" dirty="0">
                          <a:effectLst/>
                        </a:rPr>
                        <a:t>이형선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solidFill>
                      <a:schemeClr val="bg2"/>
                    </a:solidFill>
                  </a:tcPr>
                </a:tc>
              </a:tr>
              <a:tr h="339351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 dirty="0">
                          <a:effectLst/>
                        </a:rPr>
                        <a:t>현장소장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 dirty="0">
                          <a:effectLst/>
                        </a:rPr>
                        <a:t>지성건설㈜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800" u="none" strike="noStrike" dirty="0">
                          <a:effectLst/>
                        </a:rPr>
                        <a:t>김대열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solidFill>
                      <a:schemeClr val="bg2"/>
                    </a:solidFill>
                  </a:tcPr>
                </a:tc>
              </a:tr>
              <a:tr h="339351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 dirty="0">
                          <a:effectLst/>
                        </a:rPr>
                        <a:t>설계 및 감리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 dirty="0">
                          <a:effectLst/>
                        </a:rPr>
                        <a:t>㈜</a:t>
                      </a:r>
                      <a:r>
                        <a:rPr lang="ko-KR" altLang="en-US" sz="1800" u="none" strike="noStrike" dirty="0" err="1">
                          <a:effectLst/>
                        </a:rPr>
                        <a:t>화우건축사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800" u="none" strike="noStrike">
                          <a:effectLst/>
                        </a:rPr>
                        <a:t>이상현</a:t>
                      </a:r>
                      <a:endParaRPr lang="ko-KR" altLang="en-US" sz="1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solidFill>
                      <a:schemeClr val="bg2"/>
                    </a:solidFill>
                  </a:tcPr>
                </a:tc>
              </a:tr>
              <a:tr h="339351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 dirty="0">
                          <a:effectLst/>
                        </a:rPr>
                        <a:t>파일공사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 dirty="0">
                          <a:effectLst/>
                        </a:rPr>
                        <a:t>㈜</a:t>
                      </a:r>
                      <a:r>
                        <a:rPr lang="ko-KR" altLang="en-US" sz="1800" u="none" strike="noStrike" dirty="0" err="1">
                          <a:effectLst/>
                        </a:rPr>
                        <a:t>서현건설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800" u="none" strike="noStrike">
                          <a:effectLst/>
                        </a:rPr>
                        <a:t>박해숙</a:t>
                      </a:r>
                      <a:endParaRPr lang="ko-KR" altLang="en-US" sz="1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solidFill>
                      <a:schemeClr val="bg2"/>
                    </a:solidFill>
                  </a:tcPr>
                </a:tc>
              </a:tr>
              <a:tr h="339351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 dirty="0">
                          <a:effectLst/>
                        </a:rPr>
                        <a:t>철근콘크리트공사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 dirty="0" err="1">
                          <a:effectLst/>
                        </a:rPr>
                        <a:t>주태건설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800" u="none" strike="noStrike" dirty="0">
                          <a:effectLst/>
                        </a:rPr>
                        <a:t>주영호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solidFill>
                      <a:schemeClr val="bg2"/>
                    </a:solidFill>
                  </a:tcPr>
                </a:tc>
              </a:tr>
              <a:tr h="339351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 dirty="0">
                          <a:effectLst/>
                        </a:rPr>
                        <a:t>철골공사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 dirty="0">
                          <a:effectLst/>
                        </a:rPr>
                        <a:t>㈜</a:t>
                      </a:r>
                      <a:r>
                        <a:rPr lang="ko-KR" altLang="en-US" sz="1800" u="none" strike="noStrike" dirty="0" err="1">
                          <a:effectLst/>
                        </a:rPr>
                        <a:t>두원스틸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800" u="none" strike="noStrike" dirty="0" err="1">
                          <a:effectLst/>
                        </a:rPr>
                        <a:t>이원두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solidFill>
                      <a:schemeClr val="bg2"/>
                    </a:solidFill>
                  </a:tcPr>
                </a:tc>
              </a:tr>
              <a:tr h="339351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>
                          <a:effectLst/>
                        </a:rPr>
                        <a:t>판넬공사</a:t>
                      </a:r>
                      <a:endParaRPr lang="ko-KR" altLang="en-US" sz="1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 dirty="0">
                          <a:effectLst/>
                        </a:rPr>
                        <a:t>㈜구성산업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800" u="none" strike="noStrike" dirty="0" err="1">
                          <a:effectLst/>
                        </a:rPr>
                        <a:t>박숙한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solidFill>
                      <a:schemeClr val="bg2"/>
                    </a:solidFill>
                  </a:tcPr>
                </a:tc>
              </a:tr>
              <a:tr h="339351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>
                          <a:effectLst/>
                        </a:rPr>
                        <a:t>데크공사</a:t>
                      </a:r>
                      <a:endParaRPr lang="ko-KR" altLang="en-US" sz="1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 dirty="0">
                          <a:effectLst/>
                        </a:rPr>
                        <a:t>㈜</a:t>
                      </a:r>
                      <a:r>
                        <a:rPr lang="ko-KR" altLang="en-US" sz="1800" u="none" strike="noStrike" dirty="0" err="1">
                          <a:effectLst/>
                        </a:rPr>
                        <a:t>모든산업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800" u="none" strike="noStrike" dirty="0">
                          <a:effectLst/>
                        </a:rPr>
                        <a:t>전용준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solidFill>
                      <a:schemeClr val="bg2"/>
                    </a:solidFill>
                  </a:tcPr>
                </a:tc>
              </a:tr>
              <a:tr h="339351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>
                          <a:effectLst/>
                        </a:rPr>
                        <a:t>방수공사</a:t>
                      </a:r>
                      <a:endParaRPr lang="ko-KR" altLang="en-US" sz="1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 dirty="0">
                          <a:effectLst/>
                        </a:rPr>
                        <a:t>㈜</a:t>
                      </a:r>
                      <a:r>
                        <a:rPr lang="ko-KR" altLang="en-US" sz="1800" u="none" strike="noStrike" dirty="0" err="1">
                          <a:effectLst/>
                        </a:rPr>
                        <a:t>리뉴시스템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800" u="none" strike="noStrike" dirty="0">
                          <a:effectLst/>
                        </a:rPr>
                        <a:t>이종용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solidFill>
                      <a:schemeClr val="bg2"/>
                    </a:solidFill>
                  </a:tcPr>
                </a:tc>
              </a:tr>
              <a:tr h="339351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>
                          <a:effectLst/>
                        </a:rPr>
                        <a:t>석재공사</a:t>
                      </a:r>
                      <a:endParaRPr lang="ko-KR" altLang="en-US" sz="1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 dirty="0">
                          <a:effectLst/>
                        </a:rPr>
                        <a:t>㈜</a:t>
                      </a:r>
                      <a:r>
                        <a:rPr lang="ko-KR" altLang="en-US" sz="1800" u="none" strike="noStrike" dirty="0" err="1">
                          <a:effectLst/>
                        </a:rPr>
                        <a:t>미가건설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800" u="none" strike="noStrike" dirty="0">
                          <a:effectLst/>
                        </a:rPr>
                        <a:t>김   종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solidFill>
                      <a:schemeClr val="bg2"/>
                    </a:solidFill>
                  </a:tcPr>
                </a:tc>
              </a:tr>
              <a:tr h="339351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>
                          <a:effectLst/>
                        </a:rPr>
                        <a:t>금속공사</a:t>
                      </a:r>
                      <a:endParaRPr lang="ko-KR" altLang="en-US" sz="1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 dirty="0">
                          <a:effectLst/>
                        </a:rPr>
                        <a:t>㈜성산건설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800" u="none" strike="noStrike" dirty="0">
                          <a:effectLst/>
                        </a:rPr>
                        <a:t>고민환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solidFill>
                      <a:schemeClr val="bg2"/>
                    </a:solidFill>
                  </a:tcPr>
                </a:tc>
              </a:tr>
              <a:tr h="339351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>
                          <a:effectLst/>
                        </a:rPr>
                        <a:t>승강기공사</a:t>
                      </a:r>
                      <a:endParaRPr lang="ko-KR" altLang="en-US" sz="1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effectLst/>
                        </a:rPr>
                        <a:t>TK E.V</a:t>
                      </a:r>
                      <a:r>
                        <a:rPr lang="ko-KR" altLang="en-US" sz="1800" u="none" strike="noStrike">
                          <a:effectLst/>
                        </a:rPr>
                        <a:t>㈜</a:t>
                      </a:r>
                      <a:endParaRPr lang="ko-KR" altLang="en-US" sz="1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800" u="none" strike="noStrike" dirty="0" err="1">
                          <a:effectLst/>
                        </a:rPr>
                        <a:t>서득현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solidFill>
                      <a:schemeClr val="bg2"/>
                    </a:solidFill>
                  </a:tcPr>
                </a:tc>
              </a:tr>
              <a:tr h="339351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>
                          <a:effectLst/>
                        </a:rPr>
                        <a:t>냉난방기공사</a:t>
                      </a:r>
                      <a:endParaRPr lang="ko-KR" altLang="en-US" sz="1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 dirty="0">
                          <a:effectLst/>
                        </a:rPr>
                        <a:t>㈜정훈공조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800" u="none" strike="noStrike" dirty="0">
                          <a:effectLst/>
                        </a:rPr>
                        <a:t>권욱진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solidFill>
                      <a:schemeClr val="bg2"/>
                    </a:solidFill>
                  </a:tcPr>
                </a:tc>
              </a:tr>
              <a:tr h="339351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>
                          <a:effectLst/>
                        </a:rPr>
                        <a:t>설비공사</a:t>
                      </a:r>
                      <a:endParaRPr lang="ko-KR" altLang="en-US" sz="1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 dirty="0" err="1">
                          <a:effectLst/>
                        </a:rPr>
                        <a:t>남도이앤지</a:t>
                      </a:r>
                      <a:r>
                        <a:rPr lang="ko-KR" altLang="en-US" sz="1800" u="none" strike="noStrike" dirty="0">
                          <a:effectLst/>
                        </a:rPr>
                        <a:t>㈜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800" u="none" strike="noStrike" dirty="0">
                          <a:effectLst/>
                        </a:rPr>
                        <a:t>김대운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solidFill>
                      <a:schemeClr val="bg2"/>
                    </a:solidFill>
                  </a:tcPr>
                </a:tc>
              </a:tr>
              <a:tr h="339351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>
                          <a:effectLst/>
                        </a:rPr>
                        <a:t>전기공사</a:t>
                      </a:r>
                      <a:endParaRPr lang="ko-KR" altLang="en-US" sz="1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 dirty="0">
                          <a:effectLst/>
                        </a:rPr>
                        <a:t>㈜상보전력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800" u="none" strike="noStrike" dirty="0">
                          <a:effectLst/>
                        </a:rPr>
                        <a:t>조유진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solidFill>
                      <a:schemeClr val="bg2"/>
                    </a:solidFill>
                  </a:tcPr>
                </a:tc>
              </a:tr>
              <a:tr h="339351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>
                          <a:effectLst/>
                        </a:rPr>
                        <a:t>조경공사</a:t>
                      </a:r>
                      <a:endParaRPr lang="ko-KR" altLang="en-US" sz="1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 dirty="0">
                          <a:effectLst/>
                        </a:rPr>
                        <a:t>㈜</a:t>
                      </a:r>
                      <a:r>
                        <a:rPr lang="ko-KR" altLang="en-US" sz="1800" u="none" strike="noStrike" dirty="0" err="1">
                          <a:effectLst/>
                        </a:rPr>
                        <a:t>반여개발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800" u="none" strike="noStrike" dirty="0">
                          <a:effectLst/>
                        </a:rPr>
                        <a:t>윤경미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solidFill>
                      <a:schemeClr val="bg2"/>
                    </a:solidFill>
                  </a:tcPr>
                </a:tc>
              </a:tr>
              <a:tr h="339351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>
                          <a:effectLst/>
                        </a:rPr>
                        <a:t>수배전반공사</a:t>
                      </a:r>
                      <a:endParaRPr lang="ko-KR" altLang="en-US" sz="1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 dirty="0" err="1">
                          <a:effectLst/>
                        </a:rPr>
                        <a:t>제넥스</a:t>
                      </a:r>
                      <a:r>
                        <a:rPr lang="ko-KR" altLang="en-US" sz="1800" u="none" strike="noStrike" dirty="0">
                          <a:effectLst/>
                        </a:rPr>
                        <a:t>㈜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800" u="none" strike="noStrike" dirty="0" err="1">
                          <a:effectLst/>
                        </a:rPr>
                        <a:t>진승오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solidFill>
                      <a:schemeClr val="bg2"/>
                    </a:solidFill>
                  </a:tcPr>
                </a:tc>
              </a:tr>
              <a:tr h="339351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>
                          <a:effectLst/>
                        </a:rPr>
                        <a:t>바닥에폭시공사</a:t>
                      </a:r>
                      <a:endParaRPr lang="ko-KR" altLang="en-US" sz="1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 dirty="0">
                          <a:effectLst/>
                        </a:rPr>
                        <a:t>㈜</a:t>
                      </a:r>
                      <a:r>
                        <a:rPr lang="ko-KR" altLang="en-US" sz="1800" u="none" strike="noStrike" dirty="0" err="1">
                          <a:effectLst/>
                        </a:rPr>
                        <a:t>알앤피테크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800" u="none" strike="noStrike" dirty="0">
                          <a:effectLst/>
                        </a:rPr>
                        <a:t>김혜경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solidFill>
                      <a:schemeClr val="bg2"/>
                    </a:solidFill>
                  </a:tcPr>
                </a:tc>
              </a:tr>
              <a:tr h="339351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>
                          <a:effectLst/>
                        </a:rPr>
                        <a:t>인테리어공사</a:t>
                      </a:r>
                      <a:endParaRPr lang="ko-KR" altLang="en-US" sz="1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 dirty="0">
                          <a:effectLst/>
                        </a:rPr>
                        <a:t>㈜</a:t>
                      </a:r>
                      <a:r>
                        <a:rPr lang="ko-KR" altLang="en-US" sz="1800" u="none" strike="noStrike" dirty="0" err="1">
                          <a:effectLst/>
                        </a:rPr>
                        <a:t>아주디자인그룹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800" u="none" strike="noStrike" dirty="0">
                          <a:effectLst/>
                        </a:rPr>
                        <a:t>강명진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solidFill>
                      <a:schemeClr val="bg2"/>
                    </a:solidFill>
                  </a:tcPr>
                </a:tc>
              </a:tr>
              <a:tr h="339351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>
                          <a:effectLst/>
                        </a:rPr>
                        <a:t>네트워크공사</a:t>
                      </a:r>
                      <a:endParaRPr lang="ko-KR" altLang="en-US" sz="1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 dirty="0">
                          <a:effectLst/>
                        </a:rPr>
                        <a:t>㈜</a:t>
                      </a:r>
                      <a:r>
                        <a:rPr lang="ko-KR" altLang="en-US" sz="1800" u="none" strike="noStrike" dirty="0" err="1">
                          <a:effectLst/>
                        </a:rPr>
                        <a:t>아주스마트솔루션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800" u="none" strike="noStrike" dirty="0">
                          <a:effectLst/>
                        </a:rPr>
                        <a:t>강명진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solidFill>
                      <a:schemeClr val="bg2"/>
                    </a:solidFill>
                  </a:tcPr>
                </a:tc>
              </a:tr>
              <a:tr h="339351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 dirty="0" err="1" smtClean="0">
                          <a:effectLst/>
                        </a:rPr>
                        <a:t>풋살장공사</a:t>
                      </a:r>
                      <a:endParaRPr lang="en-US" altLang="ko-KR" sz="1800" u="none" strike="noStrike" dirty="0" smtClean="0">
                        <a:effectLst/>
                      </a:endParaRPr>
                    </a:p>
                  </a:txBody>
                  <a:tcPr marL="7325" marR="7325" marT="73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 dirty="0" err="1" smtClean="0">
                          <a:effectLst/>
                        </a:rPr>
                        <a:t>동명디앤씨</a:t>
                      </a:r>
                      <a:endParaRPr lang="en-US" altLang="ko-KR" sz="1800" u="none" strike="noStrike" dirty="0" smtClean="0">
                        <a:effectLst/>
                      </a:endParaRPr>
                    </a:p>
                  </a:txBody>
                  <a:tcPr marL="7325" marR="7325" marT="73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800" u="none" strike="noStrike" dirty="0" smtClean="0">
                          <a:effectLst/>
                        </a:rPr>
                        <a:t>최영곤</a:t>
                      </a:r>
                      <a:endParaRPr lang="en-US" altLang="ko-KR" sz="1800" u="none" strike="noStrike" dirty="0" smtClean="0">
                        <a:effectLst/>
                      </a:endParaRPr>
                    </a:p>
                  </a:txBody>
                  <a:tcPr marL="7325" marR="7325" marT="7325" marB="0" anchor="ctr">
                    <a:solidFill>
                      <a:schemeClr val="bg2"/>
                    </a:solidFill>
                  </a:tcPr>
                </a:tc>
              </a:tr>
              <a:tr h="339351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b="0" i="0" u="none" strike="noStrike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보안설비공사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에스원</a:t>
                      </a:r>
                      <a:r>
                        <a:rPr lang="en-US" altLang="ko-KR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(</a:t>
                      </a:r>
                      <a:r>
                        <a:rPr lang="ko-KR" altLang="en-US" sz="1800" b="0" i="0" u="none" strike="noStrike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김천지점</a:t>
                      </a:r>
                      <a:r>
                        <a:rPr lang="en-US" altLang="ko-KR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)</a:t>
                      </a:r>
                      <a:endParaRPr lang="ko-KR" altLang="en-US" sz="1800" b="0" i="0" u="none" strike="noStrike" smtClean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marL="7325" marR="7325" marT="73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이정형</a:t>
                      </a:r>
                      <a:endParaRPr lang="en-US" altLang="ko-KR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marL="7325" marR="7325" marT="7325" marB="0" anchor="ctr"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grpSp>
        <p:nvGrpSpPr>
          <p:cNvPr id="7" name="그룹 6"/>
          <p:cNvGrpSpPr/>
          <p:nvPr/>
        </p:nvGrpSpPr>
        <p:grpSpPr>
          <a:xfrm>
            <a:off x="348342" y="195951"/>
            <a:ext cx="6161315" cy="8773877"/>
            <a:chOff x="348342" y="195951"/>
            <a:chExt cx="6161315" cy="8773877"/>
          </a:xfrm>
        </p:grpSpPr>
        <p:sp>
          <p:nvSpPr>
            <p:cNvPr id="5" name="모서리가 둥근 직사각형 4"/>
            <p:cNvSpPr/>
            <p:nvPr/>
          </p:nvSpPr>
          <p:spPr>
            <a:xfrm>
              <a:off x="348342" y="446314"/>
              <a:ext cx="6161315" cy="8523514"/>
            </a:xfrm>
            <a:prstGeom prst="roundRect">
              <a:avLst>
                <a:gd name="adj" fmla="val 6735"/>
              </a:avLst>
            </a:prstGeom>
            <a:noFill/>
            <a:ln w="1143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모서리가 둥근 직사각형 5"/>
            <p:cNvSpPr/>
            <p:nvPr/>
          </p:nvSpPr>
          <p:spPr>
            <a:xfrm>
              <a:off x="838199" y="195951"/>
              <a:ext cx="5181599" cy="598714"/>
            </a:xfrm>
            <a:prstGeom prst="roundRect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2000" b="1" u="none" strike="noStrike" dirty="0" smtClean="0">
                  <a:effectLst/>
                </a:rPr>
                <a:t>㈜</a:t>
              </a:r>
              <a:r>
                <a:rPr lang="ko-KR" altLang="en-US" sz="2000" b="1" u="none" strike="noStrike" dirty="0" err="1" smtClean="0">
                  <a:effectLst/>
                </a:rPr>
                <a:t>디알젬</a:t>
              </a:r>
              <a:r>
                <a:rPr lang="ko-KR" altLang="en-US" sz="2000" b="1" u="none" strike="noStrike" dirty="0" smtClean="0">
                  <a:effectLst/>
                </a:rPr>
                <a:t> 김천공장 신축공사 건축실명제</a:t>
              </a:r>
              <a:endParaRPr lang="ko-KR" altLang="en-US" sz="2000" b="1" dirty="0">
                <a:solidFill>
                  <a:srgbClr val="000000"/>
                </a:solidFill>
                <a:latin typeface="맑은 고딕" panose="020B0503020000020004" pitchFamily="50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946508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5302230"/>
              </p:ext>
            </p:extLst>
          </p:nvPr>
        </p:nvGraphicFramePr>
        <p:xfrm>
          <a:off x="729342" y="914390"/>
          <a:ext cx="5410201" cy="780507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23501"/>
                <a:gridCol w="2161950"/>
                <a:gridCol w="1224750"/>
              </a:tblGrid>
              <a:tr h="339351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 dirty="0" err="1">
                          <a:effectLst/>
                        </a:rPr>
                        <a:t>컨셉설계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 dirty="0">
                          <a:effectLst/>
                        </a:rPr>
                        <a:t>홍익대학교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800" u="none" strike="noStrike" dirty="0">
                          <a:effectLst/>
                        </a:rPr>
                        <a:t>유현준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</a:tr>
              <a:tr h="339351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 dirty="0" err="1" smtClean="0">
                          <a:effectLst/>
                        </a:rPr>
                        <a:t>시공사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 dirty="0">
                          <a:effectLst/>
                        </a:rPr>
                        <a:t>지성건설㈜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800" u="none" strike="noStrike" dirty="0">
                          <a:effectLst/>
                        </a:rPr>
                        <a:t>이형선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</a:tr>
              <a:tr h="339351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 dirty="0">
                          <a:effectLst/>
                        </a:rPr>
                        <a:t>현장소장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 dirty="0">
                          <a:effectLst/>
                        </a:rPr>
                        <a:t>지성건설㈜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800" u="none" strike="noStrike" dirty="0">
                          <a:effectLst/>
                        </a:rPr>
                        <a:t>김대열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</a:tr>
              <a:tr h="339351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 dirty="0">
                          <a:effectLst/>
                        </a:rPr>
                        <a:t>설계 및 감리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 dirty="0">
                          <a:effectLst/>
                        </a:rPr>
                        <a:t>㈜</a:t>
                      </a:r>
                      <a:r>
                        <a:rPr lang="ko-KR" altLang="en-US" sz="1800" u="none" strike="noStrike" dirty="0" err="1">
                          <a:effectLst/>
                        </a:rPr>
                        <a:t>화우건축사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800" u="none" strike="noStrike">
                          <a:effectLst/>
                        </a:rPr>
                        <a:t>이상현</a:t>
                      </a:r>
                      <a:endParaRPr lang="ko-KR" altLang="en-US" sz="1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</a:tr>
              <a:tr h="339351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 dirty="0">
                          <a:effectLst/>
                        </a:rPr>
                        <a:t>파일공사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 dirty="0">
                          <a:effectLst/>
                        </a:rPr>
                        <a:t>㈜</a:t>
                      </a:r>
                      <a:r>
                        <a:rPr lang="ko-KR" altLang="en-US" sz="1800" u="none" strike="noStrike" dirty="0" err="1">
                          <a:effectLst/>
                        </a:rPr>
                        <a:t>서현건설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800" u="none" strike="noStrike">
                          <a:effectLst/>
                        </a:rPr>
                        <a:t>박해숙</a:t>
                      </a:r>
                      <a:endParaRPr lang="ko-KR" altLang="en-US" sz="1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</a:tr>
              <a:tr h="339351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 dirty="0">
                          <a:effectLst/>
                        </a:rPr>
                        <a:t>철근콘크리트공사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 dirty="0" err="1">
                          <a:effectLst/>
                        </a:rPr>
                        <a:t>주태건설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800" u="none" strike="noStrike" dirty="0">
                          <a:effectLst/>
                        </a:rPr>
                        <a:t>주영호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</a:tr>
              <a:tr h="339351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 dirty="0">
                          <a:effectLst/>
                        </a:rPr>
                        <a:t>철골공사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 dirty="0">
                          <a:effectLst/>
                        </a:rPr>
                        <a:t>㈜</a:t>
                      </a:r>
                      <a:r>
                        <a:rPr lang="ko-KR" altLang="en-US" sz="1800" u="none" strike="noStrike" dirty="0" err="1">
                          <a:effectLst/>
                        </a:rPr>
                        <a:t>두원스틸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800" u="none" strike="noStrike" dirty="0" err="1">
                          <a:effectLst/>
                        </a:rPr>
                        <a:t>이원두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</a:tr>
              <a:tr h="339351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>
                          <a:effectLst/>
                        </a:rPr>
                        <a:t>판넬공사</a:t>
                      </a:r>
                      <a:endParaRPr lang="ko-KR" altLang="en-US" sz="1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 dirty="0">
                          <a:effectLst/>
                        </a:rPr>
                        <a:t>㈜구성산업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800" u="none" strike="noStrike" dirty="0" err="1">
                          <a:effectLst/>
                        </a:rPr>
                        <a:t>박숙한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</a:tr>
              <a:tr h="339351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>
                          <a:effectLst/>
                        </a:rPr>
                        <a:t>데크공사</a:t>
                      </a:r>
                      <a:endParaRPr lang="ko-KR" altLang="en-US" sz="1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 dirty="0">
                          <a:effectLst/>
                        </a:rPr>
                        <a:t>㈜</a:t>
                      </a:r>
                      <a:r>
                        <a:rPr lang="ko-KR" altLang="en-US" sz="1800" u="none" strike="noStrike" dirty="0" err="1">
                          <a:effectLst/>
                        </a:rPr>
                        <a:t>모든산업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800" u="none" strike="noStrike" dirty="0">
                          <a:effectLst/>
                        </a:rPr>
                        <a:t>전용준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</a:tr>
              <a:tr h="339351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>
                          <a:effectLst/>
                        </a:rPr>
                        <a:t>방수공사</a:t>
                      </a:r>
                      <a:endParaRPr lang="ko-KR" altLang="en-US" sz="1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 dirty="0">
                          <a:effectLst/>
                        </a:rPr>
                        <a:t>㈜</a:t>
                      </a:r>
                      <a:r>
                        <a:rPr lang="ko-KR" altLang="en-US" sz="1800" u="none" strike="noStrike" dirty="0" err="1">
                          <a:effectLst/>
                        </a:rPr>
                        <a:t>리뉴시스템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800" u="none" strike="noStrike" dirty="0">
                          <a:effectLst/>
                        </a:rPr>
                        <a:t>이종용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</a:tr>
              <a:tr h="339351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>
                          <a:effectLst/>
                        </a:rPr>
                        <a:t>석재공사</a:t>
                      </a:r>
                      <a:endParaRPr lang="ko-KR" altLang="en-US" sz="1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 dirty="0">
                          <a:effectLst/>
                        </a:rPr>
                        <a:t>㈜</a:t>
                      </a:r>
                      <a:r>
                        <a:rPr lang="ko-KR" altLang="en-US" sz="1800" u="none" strike="noStrike" dirty="0" err="1">
                          <a:effectLst/>
                        </a:rPr>
                        <a:t>미가건설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800" u="none" strike="noStrike" dirty="0">
                          <a:effectLst/>
                        </a:rPr>
                        <a:t>김   종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</a:tr>
              <a:tr h="339351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>
                          <a:effectLst/>
                        </a:rPr>
                        <a:t>금속공사</a:t>
                      </a:r>
                      <a:endParaRPr lang="ko-KR" altLang="en-US" sz="1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 dirty="0">
                          <a:effectLst/>
                        </a:rPr>
                        <a:t>㈜성산건설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800" u="none" strike="noStrike" dirty="0">
                          <a:effectLst/>
                        </a:rPr>
                        <a:t>고민환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</a:tr>
              <a:tr h="339351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>
                          <a:effectLst/>
                        </a:rPr>
                        <a:t>승강기공사</a:t>
                      </a:r>
                      <a:endParaRPr lang="ko-KR" altLang="en-US" sz="1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effectLst/>
                        </a:rPr>
                        <a:t>TK E.V</a:t>
                      </a:r>
                      <a:r>
                        <a:rPr lang="ko-KR" altLang="en-US" sz="1800" u="none" strike="noStrike">
                          <a:effectLst/>
                        </a:rPr>
                        <a:t>㈜</a:t>
                      </a:r>
                      <a:endParaRPr lang="ko-KR" altLang="en-US" sz="1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800" u="none" strike="noStrike" dirty="0" err="1">
                          <a:effectLst/>
                        </a:rPr>
                        <a:t>서득현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</a:tr>
              <a:tr h="339351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>
                          <a:effectLst/>
                        </a:rPr>
                        <a:t>냉난방기공사</a:t>
                      </a:r>
                      <a:endParaRPr lang="ko-KR" altLang="en-US" sz="1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 dirty="0">
                          <a:effectLst/>
                        </a:rPr>
                        <a:t>㈜정훈공조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800" u="none" strike="noStrike" dirty="0">
                          <a:effectLst/>
                        </a:rPr>
                        <a:t>권욱진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</a:tr>
              <a:tr h="339351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>
                          <a:effectLst/>
                        </a:rPr>
                        <a:t>설비공사</a:t>
                      </a:r>
                      <a:endParaRPr lang="ko-KR" altLang="en-US" sz="1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 dirty="0" err="1">
                          <a:effectLst/>
                        </a:rPr>
                        <a:t>남도이앤지</a:t>
                      </a:r>
                      <a:r>
                        <a:rPr lang="ko-KR" altLang="en-US" sz="1800" u="none" strike="noStrike" dirty="0">
                          <a:effectLst/>
                        </a:rPr>
                        <a:t>㈜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800" u="none" strike="noStrike" dirty="0">
                          <a:effectLst/>
                        </a:rPr>
                        <a:t>김대운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</a:tr>
              <a:tr h="339351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>
                          <a:effectLst/>
                        </a:rPr>
                        <a:t>전기공사</a:t>
                      </a:r>
                      <a:endParaRPr lang="ko-KR" altLang="en-US" sz="1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 dirty="0">
                          <a:effectLst/>
                        </a:rPr>
                        <a:t>㈜상보전력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800" u="none" strike="noStrike" dirty="0">
                          <a:effectLst/>
                        </a:rPr>
                        <a:t>조유진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</a:tr>
              <a:tr h="339351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>
                          <a:effectLst/>
                        </a:rPr>
                        <a:t>조경공사</a:t>
                      </a:r>
                      <a:endParaRPr lang="ko-KR" altLang="en-US" sz="1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 dirty="0">
                          <a:effectLst/>
                        </a:rPr>
                        <a:t>㈜</a:t>
                      </a:r>
                      <a:r>
                        <a:rPr lang="ko-KR" altLang="en-US" sz="1800" u="none" strike="noStrike" dirty="0" err="1">
                          <a:effectLst/>
                        </a:rPr>
                        <a:t>반여개발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800" u="none" strike="noStrike" dirty="0">
                          <a:effectLst/>
                        </a:rPr>
                        <a:t>윤경미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</a:tr>
              <a:tr h="339351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>
                          <a:effectLst/>
                        </a:rPr>
                        <a:t>수배전반공사</a:t>
                      </a:r>
                      <a:endParaRPr lang="ko-KR" altLang="en-US" sz="1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 dirty="0" err="1">
                          <a:effectLst/>
                        </a:rPr>
                        <a:t>제넥스</a:t>
                      </a:r>
                      <a:r>
                        <a:rPr lang="ko-KR" altLang="en-US" sz="1800" u="none" strike="noStrike" dirty="0">
                          <a:effectLst/>
                        </a:rPr>
                        <a:t>㈜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800" u="none" strike="noStrike" dirty="0" err="1">
                          <a:effectLst/>
                        </a:rPr>
                        <a:t>진승오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</a:tr>
              <a:tr h="339351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>
                          <a:effectLst/>
                        </a:rPr>
                        <a:t>바닥에폭시공사</a:t>
                      </a:r>
                      <a:endParaRPr lang="ko-KR" altLang="en-US" sz="1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 dirty="0">
                          <a:effectLst/>
                        </a:rPr>
                        <a:t>㈜</a:t>
                      </a:r>
                      <a:r>
                        <a:rPr lang="ko-KR" altLang="en-US" sz="1800" u="none" strike="noStrike" dirty="0" err="1">
                          <a:effectLst/>
                        </a:rPr>
                        <a:t>알앤피테크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800" u="none" strike="noStrike" dirty="0">
                          <a:effectLst/>
                        </a:rPr>
                        <a:t>김혜경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</a:tr>
              <a:tr h="339351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>
                          <a:effectLst/>
                        </a:rPr>
                        <a:t>인테리어공사</a:t>
                      </a:r>
                      <a:endParaRPr lang="ko-KR" altLang="en-US" sz="1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 dirty="0">
                          <a:effectLst/>
                        </a:rPr>
                        <a:t>㈜</a:t>
                      </a:r>
                      <a:r>
                        <a:rPr lang="ko-KR" altLang="en-US" sz="1800" u="none" strike="noStrike" dirty="0" err="1">
                          <a:effectLst/>
                        </a:rPr>
                        <a:t>아주디자인그룹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800" u="none" strike="noStrike" dirty="0">
                          <a:effectLst/>
                        </a:rPr>
                        <a:t>강명진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</a:tr>
              <a:tr h="339351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>
                          <a:effectLst/>
                        </a:rPr>
                        <a:t>네트워크공사</a:t>
                      </a:r>
                      <a:endParaRPr lang="ko-KR" altLang="en-US" sz="1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 dirty="0">
                          <a:effectLst/>
                        </a:rPr>
                        <a:t>㈜</a:t>
                      </a:r>
                      <a:r>
                        <a:rPr lang="ko-KR" altLang="en-US" sz="1800" u="none" strike="noStrike" dirty="0" err="1">
                          <a:effectLst/>
                        </a:rPr>
                        <a:t>아주스마트솔루션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800" u="none" strike="noStrike" dirty="0">
                          <a:effectLst/>
                        </a:rPr>
                        <a:t>강명진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</a:tr>
              <a:tr h="339351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 dirty="0" err="1" smtClean="0">
                          <a:effectLst/>
                        </a:rPr>
                        <a:t>풋살장공사</a:t>
                      </a:r>
                      <a:endParaRPr lang="en-US" altLang="ko-KR" sz="1800" u="none" strike="noStrike" dirty="0" smtClean="0">
                        <a:effectLst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u="none" strike="noStrike" dirty="0" err="1" smtClean="0">
                          <a:effectLst/>
                        </a:rPr>
                        <a:t>동명디앤씨</a:t>
                      </a:r>
                      <a:endParaRPr lang="en-US" altLang="ko-KR" sz="1800" u="none" strike="noStrike" dirty="0" smtClean="0">
                        <a:effectLst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800" u="none" strike="noStrike" dirty="0" smtClean="0">
                          <a:effectLst/>
                        </a:rPr>
                        <a:t>최영곤</a:t>
                      </a:r>
                      <a:endParaRPr lang="en-US" altLang="ko-KR" sz="1800" u="none" strike="noStrike" dirty="0" smtClean="0">
                        <a:effectLst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</a:tr>
              <a:tr h="339351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800" b="0" i="0" u="none" strike="noStrike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보안설비공사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에스원</a:t>
                      </a:r>
                      <a:r>
                        <a:rPr lang="en-US" altLang="ko-KR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(</a:t>
                      </a:r>
                      <a:r>
                        <a:rPr lang="ko-KR" altLang="en-US" sz="1800" b="0" i="0" u="none" strike="noStrike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김천지점</a:t>
                      </a:r>
                      <a:r>
                        <a:rPr lang="en-US" altLang="ko-KR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)</a:t>
                      </a:r>
                      <a:endParaRPr lang="ko-KR" altLang="en-US" sz="1800" b="0" i="0" u="none" strike="noStrike" smtClean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이정형</a:t>
                      </a:r>
                      <a:endParaRPr lang="en-US" altLang="ko-KR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marL="7325" marR="7325" marT="7325" marB="0" anchor="ctr">
                    <a:noFill/>
                  </a:tcPr>
                </a:tc>
              </a:tr>
            </a:tbl>
          </a:graphicData>
        </a:graphic>
      </p:graphicFrame>
      <p:grpSp>
        <p:nvGrpSpPr>
          <p:cNvPr id="7" name="그룹 6"/>
          <p:cNvGrpSpPr/>
          <p:nvPr/>
        </p:nvGrpSpPr>
        <p:grpSpPr>
          <a:xfrm>
            <a:off x="348342" y="195951"/>
            <a:ext cx="6161315" cy="8773877"/>
            <a:chOff x="348342" y="195951"/>
            <a:chExt cx="6161315" cy="8773877"/>
          </a:xfrm>
        </p:grpSpPr>
        <p:sp>
          <p:nvSpPr>
            <p:cNvPr id="5" name="모서리가 둥근 직사각형 4"/>
            <p:cNvSpPr/>
            <p:nvPr/>
          </p:nvSpPr>
          <p:spPr>
            <a:xfrm>
              <a:off x="348342" y="446314"/>
              <a:ext cx="6161315" cy="8523514"/>
            </a:xfrm>
            <a:prstGeom prst="roundRect">
              <a:avLst>
                <a:gd name="adj" fmla="val 6735"/>
              </a:avLst>
            </a:prstGeom>
            <a:noFill/>
            <a:ln w="1143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모서리가 둥근 직사각형 5"/>
            <p:cNvSpPr/>
            <p:nvPr/>
          </p:nvSpPr>
          <p:spPr>
            <a:xfrm>
              <a:off x="838199" y="195951"/>
              <a:ext cx="5181599" cy="598714"/>
            </a:xfrm>
            <a:prstGeom prst="roundRect">
              <a:avLst/>
            </a:prstGeom>
            <a:solidFill>
              <a:schemeClr val="accent5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2000" b="1" u="none" strike="noStrike" dirty="0" smtClean="0">
                  <a:solidFill>
                    <a:schemeClr val="bg1"/>
                  </a:solidFill>
                  <a:effectLst/>
                </a:rPr>
                <a:t>㈜</a:t>
              </a:r>
              <a:r>
                <a:rPr lang="ko-KR" altLang="en-US" sz="2000" b="1" u="none" strike="noStrike" dirty="0" err="1" smtClean="0">
                  <a:solidFill>
                    <a:schemeClr val="bg1"/>
                  </a:solidFill>
                  <a:effectLst/>
                </a:rPr>
                <a:t>디알젬</a:t>
              </a:r>
              <a:r>
                <a:rPr lang="ko-KR" altLang="en-US" sz="2000" b="1" u="none" strike="noStrike" dirty="0" smtClean="0">
                  <a:solidFill>
                    <a:schemeClr val="bg1"/>
                  </a:solidFill>
                  <a:effectLst/>
                </a:rPr>
                <a:t> 김천공장 신축공사 건축실명제</a:t>
              </a:r>
              <a:endParaRPr lang="ko-KR" altLang="en-US" sz="2000" b="1" dirty="0">
                <a:solidFill>
                  <a:schemeClr val="bg1"/>
                </a:solidFill>
                <a:latin typeface="맑은 고딕" panose="020B0503020000020004" pitchFamily="50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179272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</TotalTime>
  <Words>300</Words>
  <Application>Microsoft Office PowerPoint</Application>
  <PresentationFormat>화면 슬라이드 쇼(4:3)</PresentationFormat>
  <Paragraphs>210</Paragraphs>
  <Slides>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8" baseType="lpstr">
      <vt:lpstr>맑은 고딕</vt:lpstr>
      <vt:lpstr>Arial</vt:lpstr>
      <vt:lpstr>Calibri</vt:lpstr>
      <vt:lpstr>Calibri Light</vt:lpstr>
      <vt:lpstr>Office 테마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Microsoft 계정</dc:creator>
  <cp:lastModifiedBy>Microsoft 계정</cp:lastModifiedBy>
  <cp:revision>5</cp:revision>
  <cp:lastPrinted>2023-08-16T12:56:12Z</cp:lastPrinted>
  <dcterms:created xsi:type="dcterms:W3CDTF">2023-07-29T05:50:39Z</dcterms:created>
  <dcterms:modified xsi:type="dcterms:W3CDTF">2023-08-16T13:04:12Z</dcterms:modified>
</cp:coreProperties>
</file>