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19" r:id="rId2"/>
  </p:sldIdLst>
  <p:sldSz cx="9144000" cy="6858000" type="screen4x3"/>
  <p:notesSz cx="9939338" cy="14368463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맑은 고딕" panose="020B0503020000020004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맑은 고딕" panose="020B0503020000020004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맑은 고딕" panose="020B0503020000020004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맑은 고딕" panose="020B0503020000020004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맑은 고딕" panose="020B0503020000020004" pitchFamily="50" charset="-127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맑은 고딕" panose="020B0503020000020004" pitchFamily="50" charset="-127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맑은 고딕" panose="020B0503020000020004" pitchFamily="50" charset="-127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맑은 고딕" panose="020B0503020000020004" pitchFamily="50" charset="-127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맑은 고딕" panose="020B0503020000020004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orient="horz" pos="4033">
          <p15:clr>
            <a:srgbClr val="A4A3A4"/>
          </p15:clr>
        </p15:guide>
        <p15:guide id="3" orient="horz" pos="300" userDrawn="1">
          <p15:clr>
            <a:srgbClr val="A4A3A4"/>
          </p15:clr>
        </p15:guide>
        <p15:guide id="4" orient="horz" pos="5" userDrawn="1">
          <p15:clr>
            <a:srgbClr val="A4A3A4"/>
          </p15:clr>
        </p15:guide>
        <p15:guide id="7" pos="3470" userDrawn="1">
          <p15:clr>
            <a:srgbClr val="A4A3A4"/>
          </p15:clr>
        </p15:guide>
        <p15:guide id="8" pos="5367" userDrawn="1">
          <p15:clr>
            <a:srgbClr val="A4A3A4"/>
          </p15:clr>
        </p15:guide>
        <p15:guide id="9" orient="horz" pos="3861" userDrawn="1">
          <p15:clr>
            <a:srgbClr val="A4A3A4"/>
          </p15:clr>
        </p15:guide>
        <p15:guide id="10" orient="horz" pos="351">
          <p15:clr>
            <a:srgbClr val="A4A3A4"/>
          </p15:clr>
        </p15:guide>
        <p15:guide id="11" pos="85">
          <p15:clr>
            <a:srgbClr val="A4A3A4"/>
          </p15:clr>
        </p15:guide>
        <p15:guide id="12" pos="5664">
          <p15:clr>
            <a:srgbClr val="A4A3A4"/>
          </p15:clr>
        </p15:guide>
        <p15:guide id="13" orient="horz" pos="1933" userDrawn="1">
          <p15:clr>
            <a:srgbClr val="A4A3A4"/>
          </p15:clr>
        </p15:guide>
        <p15:guide id="14" orient="horz" pos="2251" userDrawn="1">
          <p15:clr>
            <a:srgbClr val="A4A3A4"/>
          </p15:clr>
        </p15:guide>
        <p15:guide id="15" orient="horz" pos="30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B05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0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992" y="108"/>
      </p:cViewPr>
      <p:guideLst>
        <p:guide orient="horz" pos="913"/>
        <p:guide orient="horz" pos="4033"/>
        <p:guide orient="horz" pos="300"/>
        <p:guide orient="horz" pos="5"/>
        <p:guide pos="3470"/>
        <p:guide pos="5367"/>
        <p:guide orient="horz" pos="3861"/>
        <p:guide orient="horz" pos="351"/>
        <p:guide pos="85"/>
        <p:guide pos="5664"/>
        <p:guide orient="horz" pos="1933"/>
        <p:guide orient="horz" pos="2251"/>
        <p:guide orient="horz" pos="304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8130" cy="719113"/>
          </a:xfrm>
          <a:prstGeom prst="rect">
            <a:avLst/>
          </a:prstGeom>
        </p:spPr>
        <p:txBody>
          <a:bodyPr vert="horz" lIns="132885" tIns="66442" rIns="132885" bIns="66442" rtlCol="0"/>
          <a:lstStyle>
            <a:lvl1pPr algn="l">
              <a:defRPr sz="17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8888" y="0"/>
            <a:ext cx="4308130" cy="719113"/>
          </a:xfrm>
          <a:prstGeom prst="rect">
            <a:avLst/>
          </a:prstGeom>
        </p:spPr>
        <p:txBody>
          <a:bodyPr vert="horz" lIns="132885" tIns="66442" rIns="132885" bIns="66442" rtlCol="0"/>
          <a:lstStyle>
            <a:lvl1pPr algn="r">
              <a:defRPr sz="1700"/>
            </a:lvl1pPr>
          </a:lstStyle>
          <a:p>
            <a:fld id="{19FBC7EE-15DE-4205-9570-3839972D8ECF}" type="datetimeFigureOut">
              <a:rPr lang="ko-KR" altLang="en-US" smtClean="0"/>
              <a:t>2024-01-10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13647053"/>
            <a:ext cx="4308130" cy="719113"/>
          </a:xfrm>
          <a:prstGeom prst="rect">
            <a:avLst/>
          </a:prstGeom>
        </p:spPr>
        <p:txBody>
          <a:bodyPr vert="horz" lIns="132885" tIns="66442" rIns="132885" bIns="66442" rtlCol="0" anchor="b"/>
          <a:lstStyle>
            <a:lvl1pPr algn="l">
              <a:defRPr sz="1700"/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8888" y="13647053"/>
            <a:ext cx="4308130" cy="719113"/>
          </a:xfrm>
          <a:prstGeom prst="rect">
            <a:avLst/>
          </a:prstGeom>
        </p:spPr>
        <p:txBody>
          <a:bodyPr vert="horz" lIns="132885" tIns="66442" rIns="132885" bIns="66442" rtlCol="0" anchor="b"/>
          <a:lstStyle>
            <a:lvl1pPr algn="r">
              <a:defRPr sz="1700"/>
            </a:lvl1pPr>
          </a:lstStyle>
          <a:p>
            <a:fld id="{EE8A91C6-6122-406C-9DA3-5B400F7098F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006257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8130" cy="719113"/>
          </a:xfrm>
          <a:prstGeom prst="rect">
            <a:avLst/>
          </a:prstGeom>
        </p:spPr>
        <p:txBody>
          <a:bodyPr vert="horz" lIns="132885" tIns="66442" rIns="132885" bIns="66442" rtlCol="0"/>
          <a:lstStyle>
            <a:lvl1pPr algn="l">
              <a:defRPr sz="17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8888" y="0"/>
            <a:ext cx="4308130" cy="719113"/>
          </a:xfrm>
          <a:prstGeom prst="rect">
            <a:avLst/>
          </a:prstGeom>
        </p:spPr>
        <p:txBody>
          <a:bodyPr vert="horz" lIns="132885" tIns="66442" rIns="132885" bIns="66442" rtlCol="0"/>
          <a:lstStyle>
            <a:lvl1pPr algn="r">
              <a:defRPr sz="1700"/>
            </a:lvl1pPr>
          </a:lstStyle>
          <a:p>
            <a:fld id="{A3C06E54-79A5-4D3D-93FE-40278B3FE572}" type="datetimeFigureOut">
              <a:rPr lang="ko-KR" altLang="en-US" smtClean="0"/>
              <a:t>2024-01-10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7950" y="1077913"/>
            <a:ext cx="7183438" cy="5386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885" tIns="66442" rIns="132885" bIns="66442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71" y="6825826"/>
            <a:ext cx="7952399" cy="6465119"/>
          </a:xfrm>
          <a:prstGeom prst="rect">
            <a:avLst/>
          </a:prstGeom>
        </p:spPr>
        <p:txBody>
          <a:bodyPr vert="horz" lIns="132885" tIns="66442" rIns="132885" bIns="66442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13647053"/>
            <a:ext cx="4308130" cy="719113"/>
          </a:xfrm>
          <a:prstGeom prst="rect">
            <a:avLst/>
          </a:prstGeom>
        </p:spPr>
        <p:txBody>
          <a:bodyPr vert="horz" lIns="132885" tIns="66442" rIns="132885" bIns="66442" rtlCol="0" anchor="b"/>
          <a:lstStyle>
            <a:lvl1pPr algn="l">
              <a:defRPr sz="17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8888" y="13647053"/>
            <a:ext cx="4308130" cy="719113"/>
          </a:xfrm>
          <a:prstGeom prst="rect">
            <a:avLst/>
          </a:prstGeom>
        </p:spPr>
        <p:txBody>
          <a:bodyPr vert="horz" lIns="132885" tIns="66442" rIns="132885" bIns="66442" rtlCol="0" anchor="b"/>
          <a:lstStyle>
            <a:lvl1pPr algn="r">
              <a:defRPr sz="1700"/>
            </a:lvl1pPr>
          </a:lstStyle>
          <a:p>
            <a:fld id="{0469135C-5142-4145-A6B3-803C14D1EB0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516696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1196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462C688-3B4C-4A56-96B0-4447C9A02D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C8B029E-DC5B-489F-8497-FA01EC42F02F}" type="datetimeFigureOut">
              <a:rPr lang="ko-KR" altLang="en-US"/>
              <a:pPr>
                <a:defRPr/>
              </a:pPr>
              <a:t>2024-01-10</a:t>
            </a:fld>
            <a:endParaRPr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9226750-7CEB-45C5-BE82-AE1CC7888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60EA9D2-150B-4FEE-9AB8-37422885B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/>
            </a:lvl1pPr>
          </a:lstStyle>
          <a:p>
            <a:pPr>
              <a:defRPr/>
            </a:pPr>
            <a:fld id="{B28F1F13-5369-4013-A0DB-C53C9DFED99B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01205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D3B2EFB-B7A7-4ACD-B57C-A1F7DE2DD5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5B864D8-38A2-43B3-B4C9-1CD3FA855A65}" type="datetimeFigureOut">
              <a:rPr lang="ko-KR" altLang="en-US"/>
              <a:pPr>
                <a:defRPr/>
              </a:pPr>
              <a:t>2024-01-10</a:t>
            </a:fld>
            <a:endParaRPr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F976237-AC03-4DF5-92BA-74397C74F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1161C99-8529-4790-8415-DB58D769A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/>
            </a:lvl1pPr>
          </a:lstStyle>
          <a:p>
            <a:pPr>
              <a:defRPr/>
            </a:pPr>
            <a:fld id="{C81C2807-C776-4BEB-812E-298CE05141F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0622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818972A-3BF5-473A-9F4D-464BB68E4C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3756BB1-F0A6-4819-B4E6-458A1A9118E6}" type="datetimeFigureOut">
              <a:rPr lang="ko-KR" altLang="en-US"/>
              <a:pPr>
                <a:defRPr/>
              </a:pPr>
              <a:t>2024-01-10</a:t>
            </a:fld>
            <a:endParaRPr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2DE5076-9CFB-409F-9EFC-3DA7215F1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8F58C35-0F45-4734-A521-70B44328A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/>
            </a:lvl1pPr>
          </a:lstStyle>
          <a:p>
            <a:pPr>
              <a:defRPr/>
            </a:pPr>
            <a:fld id="{20076D51-9070-4358-B0D7-B0C2F6A618E4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25325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18DB44-ED38-4361-B4FB-774430416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68C7B1C-AD29-4F80-9AAF-CAB2C85D6E58}" type="datetimeFigureOut">
              <a:rPr lang="ko-KR" altLang="en-US"/>
              <a:pPr>
                <a:defRPr/>
              </a:pPr>
              <a:t>2024-01-10</a:t>
            </a:fld>
            <a:endParaRPr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DA0F609-B706-4DF9-BCD5-6CA30ECE4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86FAB57-E08B-4B86-A325-AED643A35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/>
            </a:lvl1pPr>
          </a:lstStyle>
          <a:p>
            <a:pPr>
              <a:defRPr/>
            </a:pPr>
            <a:fld id="{3C5A8767-1FFD-4C5B-8DEA-316C26F15B18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2758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50ECB0A-9990-438C-88EC-188F186455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9D9799C-FC78-4588-8608-F9B0EB697B62}" type="datetimeFigureOut">
              <a:rPr lang="ko-KR" altLang="en-US"/>
              <a:pPr>
                <a:defRPr/>
              </a:pPr>
              <a:t>2024-01-10</a:t>
            </a:fld>
            <a:endParaRPr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5EA6462-BB10-41BB-959A-CF1E2F7C8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4AF7B50-6BD2-42B4-8DBB-5BAEEC1C6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/>
            </a:lvl1pPr>
          </a:lstStyle>
          <a:p>
            <a:pPr>
              <a:defRPr/>
            </a:pPr>
            <a:fld id="{FB2BAD3F-652F-4018-836E-2A61F6E3AE75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364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2F0EAA7-702F-4CBC-922E-BEEFF1C3FC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582FCA8-7CF7-495C-A800-AD35398C439A}" type="datetimeFigureOut">
              <a:rPr lang="ko-KR" altLang="en-US"/>
              <a:pPr>
                <a:defRPr/>
              </a:pPr>
              <a:t>2024-01-10</a:t>
            </a:fld>
            <a:endParaRPr lang="ko-KR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E8D38C0-FAA7-4666-A229-AC181B160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4A9AB7E-44FE-4C8A-8C05-890A6729F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/>
            </a:lvl1pPr>
          </a:lstStyle>
          <a:p>
            <a:pPr>
              <a:defRPr/>
            </a:pPr>
            <a:fld id="{025FDE21-30DB-4853-8AB3-C10B13638652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6445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EB060B3-5281-4EE9-B645-FFF060BFD1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B197418-E4DC-4F52-9588-6C6ADC0654F9}" type="datetimeFigureOut">
              <a:rPr lang="ko-KR" altLang="en-US"/>
              <a:pPr>
                <a:defRPr/>
              </a:pPr>
              <a:t>2024-01-10</a:t>
            </a:fld>
            <a:endParaRPr lang="ko-KR" alt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88AB794-50C7-4FD5-8247-286BD57CC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C17D6F17-8D4B-466F-9D24-3C1135007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/>
            </a:lvl1pPr>
          </a:lstStyle>
          <a:p>
            <a:pPr>
              <a:defRPr/>
            </a:pPr>
            <a:fld id="{DEC459D3-E856-439B-8716-4AD669FD6DF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35920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DA9ABAA-5E87-44FD-B7AC-DEE588A814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17831CD-FEE6-447A-87C5-A722A1CC7EB9}" type="datetimeFigureOut">
              <a:rPr lang="ko-KR" altLang="en-US"/>
              <a:pPr>
                <a:defRPr/>
              </a:pPr>
              <a:t>2024-01-10</a:t>
            </a:fld>
            <a:endParaRPr lang="ko-KR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3430E08-3124-46ED-833E-4AF7BAFB0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0FA680F-5607-4F35-A0C9-4D7D285A0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/>
            </a:lvl1pPr>
          </a:lstStyle>
          <a:p>
            <a:pPr>
              <a:defRPr/>
            </a:pPr>
            <a:fld id="{54ED4A77-C825-4C5D-8418-CE1DFB0D512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6823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5E9A594-7293-40F3-8C75-358B2C190E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D9F597B-0F0E-467A-A181-C1A227B32B19}" type="datetimeFigureOut">
              <a:rPr lang="ko-KR" altLang="en-US"/>
              <a:pPr>
                <a:defRPr/>
              </a:pPr>
              <a:t>2024-01-10</a:t>
            </a:fld>
            <a:endParaRPr lang="ko-KR" alt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A9F04C5-4105-4AB6-BD51-A66AB23CB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AA07505-BDEF-46FF-A6F4-E75062C64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/>
            </a:lvl1pPr>
          </a:lstStyle>
          <a:p>
            <a:pPr>
              <a:defRPr/>
            </a:pPr>
            <a:fld id="{98AFBFF5-FC88-4647-B3E8-3D0BDAADD2E8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579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28A717A-4CE5-4A97-8A32-D4C7007EA1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DE58A43-3ED4-4AAF-8B6F-16BC5358529B}" type="datetimeFigureOut">
              <a:rPr lang="ko-KR" altLang="en-US"/>
              <a:pPr>
                <a:defRPr/>
              </a:pPr>
              <a:t>2024-01-10</a:t>
            </a:fld>
            <a:endParaRPr lang="ko-KR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AA3C5D9-2658-462C-87D9-206C99879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A060028-A491-4784-B1A4-99455C5C8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/>
            </a:lvl1pPr>
          </a:lstStyle>
          <a:p>
            <a:pPr>
              <a:defRPr/>
            </a:pPr>
            <a:fld id="{3B5543DE-F9EF-4DF6-B3A4-8A5CF2EC1FAF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7596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dirty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1C05B4A-F539-4FB6-A45A-652D5FF55F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1A6679A-0454-4C04-8855-D461F7A27634}" type="datetimeFigureOut">
              <a:rPr lang="ko-KR" altLang="en-US"/>
              <a:pPr>
                <a:defRPr/>
              </a:pPr>
              <a:t>2024-01-10</a:t>
            </a:fld>
            <a:endParaRPr lang="ko-KR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B6620C1-64AD-41D0-9411-69C5BFF20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latinLnBrk="1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5D3FB5C-184F-4E8D-9135-1E2711F83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/>
            </a:lvl1pPr>
          </a:lstStyle>
          <a:p>
            <a:pPr>
              <a:defRPr/>
            </a:pPr>
            <a:fld id="{C98BC503-BD4E-43E8-88ED-8A2477E4BBC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57295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>
            <a:extLst>
              <a:ext uri="{FF2B5EF4-FFF2-40B4-BE49-F238E27FC236}">
                <a16:creationId xmlns:a16="http://schemas.microsoft.com/office/drawing/2014/main" xmlns="" id="{D4E98305-DF0C-4D33-B3A3-10E949F8AD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9688"/>
            <a:ext cx="9144000" cy="458787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lIns="90466" tIns="44438" rIns="90466" bIns="44438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eaLnBrk="1" latinLnBrk="1" hangingPunct="1">
              <a:defRPr/>
            </a:pPr>
            <a:endParaRPr lang="ko-KR" altLang="en-US" dirty="0">
              <a:solidFill>
                <a:srgbClr val="FFFFFF"/>
              </a:solidFill>
            </a:endParaRPr>
          </a:p>
        </p:txBody>
      </p:sp>
      <p:grpSp>
        <p:nvGrpSpPr>
          <p:cNvPr id="1027" name="그룹 17">
            <a:extLst>
              <a:ext uri="{FF2B5EF4-FFF2-40B4-BE49-F238E27FC236}">
                <a16:creationId xmlns:a16="http://schemas.microsoft.com/office/drawing/2014/main" xmlns="" id="{A65AB0A6-0F84-4030-908B-8673AA6757E1}"/>
              </a:ext>
            </a:extLst>
          </p:cNvPr>
          <p:cNvGrpSpPr>
            <a:grpSpLocks/>
          </p:cNvGrpSpPr>
          <p:nvPr/>
        </p:nvGrpSpPr>
        <p:grpSpPr bwMode="auto">
          <a:xfrm>
            <a:off x="8413750" y="6392863"/>
            <a:ext cx="677863" cy="420687"/>
            <a:chOff x="6451828" y="4098531"/>
            <a:chExt cx="677722" cy="420688"/>
          </a:xfrm>
        </p:grpSpPr>
        <p:sp>
          <p:nvSpPr>
            <p:cNvPr id="1029" name="Oval 30">
              <a:extLst>
                <a:ext uri="{FF2B5EF4-FFF2-40B4-BE49-F238E27FC236}">
                  <a16:creationId xmlns:a16="http://schemas.microsoft.com/office/drawing/2014/main" xmlns="" id="{7CA01B07-0C3D-49A5-B77E-F14A072F804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-1352717">
              <a:off x="6520077" y="4163618"/>
              <a:ext cx="609473" cy="339726"/>
            </a:xfrm>
            <a:prstGeom prst="ellipse">
              <a:avLst/>
            </a:prstGeom>
            <a:solidFill>
              <a:srgbClr val="003366"/>
            </a:solidFill>
            <a:ln>
              <a:noFill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9pPr>
            </a:lstStyle>
            <a:p>
              <a:pPr eaLnBrk="1" latinLnBrk="1" hangingPunct="1">
                <a:defRPr/>
              </a:pPr>
              <a:endParaRPr lang="ko-KR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1030" name="Freeform 31">
              <a:extLst>
                <a:ext uri="{FF2B5EF4-FFF2-40B4-BE49-F238E27FC236}">
                  <a16:creationId xmlns:a16="http://schemas.microsoft.com/office/drawing/2014/main" xmlns="" id="{FC1F7438-77FB-4C57-9EF3-9F92B564A97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61068" y="4098531"/>
              <a:ext cx="207963" cy="420688"/>
            </a:xfrm>
            <a:custGeom>
              <a:avLst/>
              <a:gdLst>
                <a:gd name="T0" fmla="*/ 2147483646 w 446"/>
                <a:gd name="T1" fmla="*/ 2147483646 h 1006"/>
                <a:gd name="T2" fmla="*/ 2147483646 w 446"/>
                <a:gd name="T3" fmla="*/ 2147483646 h 1006"/>
                <a:gd name="T4" fmla="*/ 2147483646 w 446"/>
                <a:gd name="T5" fmla="*/ 2147483646 h 1006"/>
                <a:gd name="T6" fmla="*/ 2147483646 w 446"/>
                <a:gd name="T7" fmla="*/ 2147483646 h 1006"/>
                <a:gd name="T8" fmla="*/ 2147483646 w 446"/>
                <a:gd name="T9" fmla="*/ 2147483646 h 1006"/>
                <a:gd name="T10" fmla="*/ 2147483646 w 446"/>
                <a:gd name="T11" fmla="*/ 2147483646 h 1006"/>
                <a:gd name="T12" fmla="*/ 2147483646 w 446"/>
                <a:gd name="T13" fmla="*/ 2147483646 h 1006"/>
                <a:gd name="T14" fmla="*/ 2147483646 w 446"/>
                <a:gd name="T15" fmla="*/ 2147483646 h 1006"/>
                <a:gd name="T16" fmla="*/ 2147483646 w 446"/>
                <a:gd name="T17" fmla="*/ 2147483646 h 1006"/>
                <a:gd name="T18" fmla="*/ 2147483646 w 446"/>
                <a:gd name="T19" fmla="*/ 2147483646 h 1006"/>
                <a:gd name="T20" fmla="*/ 2147483646 w 446"/>
                <a:gd name="T21" fmla="*/ 2147483646 h 1006"/>
                <a:gd name="T22" fmla="*/ 2147483646 w 446"/>
                <a:gd name="T23" fmla="*/ 2147483646 h 1006"/>
                <a:gd name="T24" fmla="*/ 2147483646 w 446"/>
                <a:gd name="T25" fmla="*/ 2147483646 h 1006"/>
                <a:gd name="T26" fmla="*/ 2147483646 w 446"/>
                <a:gd name="T27" fmla="*/ 2147483646 h 1006"/>
                <a:gd name="T28" fmla="*/ 2147483646 w 446"/>
                <a:gd name="T29" fmla="*/ 2147483646 h 1006"/>
                <a:gd name="T30" fmla="*/ 2147483646 w 446"/>
                <a:gd name="T31" fmla="*/ 2147483646 h 100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46"/>
                <a:gd name="T49" fmla="*/ 0 h 1006"/>
                <a:gd name="T50" fmla="*/ 446 w 446"/>
                <a:gd name="T51" fmla="*/ 1006 h 100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46" h="1006">
                  <a:moveTo>
                    <a:pt x="308" y="57"/>
                  </a:moveTo>
                  <a:cubicBezTo>
                    <a:pt x="265" y="80"/>
                    <a:pt x="182" y="127"/>
                    <a:pt x="133" y="177"/>
                  </a:cubicBezTo>
                  <a:cubicBezTo>
                    <a:pt x="83" y="226"/>
                    <a:pt x="26" y="303"/>
                    <a:pt x="13" y="357"/>
                  </a:cubicBezTo>
                  <a:cubicBezTo>
                    <a:pt x="0" y="412"/>
                    <a:pt x="20" y="466"/>
                    <a:pt x="54" y="507"/>
                  </a:cubicBezTo>
                  <a:cubicBezTo>
                    <a:pt x="89" y="548"/>
                    <a:pt x="195" y="554"/>
                    <a:pt x="221" y="599"/>
                  </a:cubicBezTo>
                  <a:cubicBezTo>
                    <a:pt x="249" y="645"/>
                    <a:pt x="240" y="714"/>
                    <a:pt x="218" y="779"/>
                  </a:cubicBezTo>
                  <a:cubicBezTo>
                    <a:pt x="197" y="843"/>
                    <a:pt x="62" y="1006"/>
                    <a:pt x="93" y="985"/>
                  </a:cubicBezTo>
                  <a:cubicBezTo>
                    <a:pt x="123" y="962"/>
                    <a:pt x="378" y="743"/>
                    <a:pt x="404" y="647"/>
                  </a:cubicBezTo>
                  <a:cubicBezTo>
                    <a:pt x="432" y="553"/>
                    <a:pt x="286" y="462"/>
                    <a:pt x="257" y="408"/>
                  </a:cubicBezTo>
                  <a:cubicBezTo>
                    <a:pt x="228" y="354"/>
                    <a:pt x="232" y="351"/>
                    <a:pt x="231" y="319"/>
                  </a:cubicBezTo>
                  <a:cubicBezTo>
                    <a:pt x="230" y="287"/>
                    <a:pt x="235" y="251"/>
                    <a:pt x="252" y="215"/>
                  </a:cubicBezTo>
                  <a:cubicBezTo>
                    <a:pt x="270" y="180"/>
                    <a:pt x="308" y="141"/>
                    <a:pt x="338" y="108"/>
                  </a:cubicBezTo>
                  <a:cubicBezTo>
                    <a:pt x="368" y="75"/>
                    <a:pt x="416" y="28"/>
                    <a:pt x="431" y="14"/>
                  </a:cubicBezTo>
                  <a:cubicBezTo>
                    <a:pt x="446" y="0"/>
                    <a:pt x="433" y="25"/>
                    <a:pt x="431" y="25"/>
                  </a:cubicBezTo>
                  <a:cubicBezTo>
                    <a:pt x="429" y="25"/>
                    <a:pt x="441" y="9"/>
                    <a:pt x="421" y="14"/>
                  </a:cubicBezTo>
                  <a:cubicBezTo>
                    <a:pt x="401" y="19"/>
                    <a:pt x="332" y="48"/>
                    <a:pt x="308" y="57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1031" name="Text Box 32">
              <a:extLst>
                <a:ext uri="{FF2B5EF4-FFF2-40B4-BE49-F238E27FC236}">
                  <a16:creationId xmlns:a16="http://schemas.microsoft.com/office/drawing/2014/main" xmlns="" id="{9179EE31-1361-4C26-B201-14B2A20A154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6451828" y="4295381"/>
              <a:ext cx="674548" cy="169862"/>
            </a:xfrm>
            <a:prstGeom prst="rect">
              <a:avLst/>
            </a:prstGeom>
            <a:noFill/>
            <a:ln>
              <a:noFill/>
            </a:ln>
          </p:spPr>
          <p:txBody>
            <a:bodyPr lIns="91433" tIns="45716" rIns="91433" bIns="45716"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ko-KR" sz="500" i="1" dirty="0">
                  <a:solidFill>
                    <a:srgbClr val="FFFFFF"/>
                  </a:solidFill>
                  <a:latin typeface="Verdana" pitchFamily="34" charset="0"/>
                  <a:ea typeface="바탕체" pitchFamily="17" charset="-127"/>
                </a:rPr>
                <a:t>Sung woo</a:t>
              </a:r>
            </a:p>
          </p:txBody>
        </p:sp>
      </p:grpSp>
      <p:sp>
        <p:nvSpPr>
          <p:cNvPr id="1028" name="Text Box 29">
            <a:extLst>
              <a:ext uri="{FF2B5EF4-FFF2-40B4-BE49-F238E27FC236}">
                <a16:creationId xmlns:a16="http://schemas.microsoft.com/office/drawing/2014/main" xmlns="" id="{7B90E425-61F9-4B8C-8BDB-FF63353206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6521450"/>
            <a:ext cx="2901950" cy="231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r" latinLnBrk="0">
              <a:defRPr/>
            </a:pPr>
            <a:r>
              <a:rPr lang="ko-KR" altLang="en-US" sz="900" b="1" dirty="0">
                <a:solidFill>
                  <a:srgbClr val="002060"/>
                </a:solidFill>
              </a:rPr>
              <a:t>고객 만족 경영</a:t>
            </a:r>
            <a:r>
              <a:rPr lang="en-US" altLang="ko-KR" sz="900" b="1" dirty="0">
                <a:solidFill>
                  <a:srgbClr val="002060"/>
                </a:solidFill>
              </a:rPr>
              <a:t> / </a:t>
            </a:r>
            <a:r>
              <a:rPr lang="ko-KR" altLang="en-US" sz="900" b="1" dirty="0">
                <a:solidFill>
                  <a:srgbClr val="002060"/>
                </a:solidFill>
              </a:rPr>
              <a:t>경쟁력 제고 </a:t>
            </a:r>
            <a:r>
              <a:rPr lang="en-US" altLang="ko-KR" sz="900" b="1" dirty="0">
                <a:solidFill>
                  <a:srgbClr val="002060"/>
                </a:solidFill>
              </a:rPr>
              <a:t>/ </a:t>
            </a:r>
            <a:r>
              <a:rPr lang="ko-KR" altLang="en-US" sz="900" b="1" dirty="0">
                <a:solidFill>
                  <a:srgbClr val="002060"/>
                </a:solidFill>
              </a:rPr>
              <a:t>나의 가치 향상</a:t>
            </a:r>
            <a:endParaRPr lang="en-US" altLang="ko-KR" sz="900" b="1" dirty="0">
              <a:solidFill>
                <a:srgbClr val="00206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맑은 고딕" pitchFamily="50" charset="-127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맑은 고딕" pitchFamily="50" charset="-127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맑은 고딕" pitchFamily="50" charset="-127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맑은 고딕" pitchFamily="50" charset="-127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맑은 고딕" pitchFamily="50" charset="-127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맑은 고딕" pitchFamily="50" charset="-127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맑은 고딕" pitchFamily="50" charset="-127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맑은 고딕" pitchFamily="50" charset="-127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xmlns="" id="{23D370DA-E729-0152-6791-ED763CFB4A93}"/>
              </a:ext>
            </a:extLst>
          </p:cNvPr>
          <p:cNvSpPr/>
          <p:nvPr/>
        </p:nvSpPr>
        <p:spPr>
          <a:xfrm>
            <a:off x="1071153" y="58189"/>
            <a:ext cx="4940422" cy="631767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820" b="1" dirty="0">
                <a:solidFill>
                  <a:srgbClr val="0000CC"/>
                </a:solidFill>
                <a:latin typeface="+mn-ea"/>
              </a:rPr>
              <a:t>1. </a:t>
            </a:r>
            <a:r>
              <a:rPr lang="ko-KR" altLang="en-US" sz="820" b="1" dirty="0">
                <a:solidFill>
                  <a:srgbClr val="FF0000"/>
                </a:solidFill>
                <a:latin typeface="+mn-ea"/>
              </a:rPr>
              <a:t>항상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프레스 </a:t>
            </a:r>
            <a:r>
              <a:rPr lang="ko-KR" altLang="en-US" sz="820" b="1" dirty="0" smtClean="0">
                <a:solidFill>
                  <a:schemeClr val="tx1"/>
                </a:solidFill>
                <a:latin typeface="+mn-ea"/>
              </a:rPr>
              <a:t>작업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전 반드시 점검을 하십시오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.</a:t>
            </a:r>
          </a:p>
          <a:p>
            <a:r>
              <a:rPr lang="en-US" altLang="ko-KR" sz="820" b="1" dirty="0" smtClean="0">
                <a:solidFill>
                  <a:srgbClr val="0000FF"/>
                </a:solidFill>
                <a:latin typeface="+mn-ea"/>
              </a:rPr>
              <a:t>   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①</a:t>
            </a:r>
            <a:r>
              <a:rPr lang="en-US" altLang="ko-KR" sz="820" b="1" dirty="0">
                <a:solidFill>
                  <a:srgbClr val="0000FF"/>
                </a:solidFill>
                <a:latin typeface="+mn-ea"/>
              </a:rPr>
              <a:t> 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안전장치가</a:t>
            </a:r>
            <a:r>
              <a:rPr lang="en-US" altLang="ko-KR" sz="820" b="1" dirty="0">
                <a:solidFill>
                  <a:srgbClr val="0000FF"/>
                </a:solidFill>
                <a:latin typeface="+mn-ea"/>
              </a:rPr>
              <a:t> 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올바르게 작동되는지 확인</a:t>
            </a:r>
            <a:endParaRPr lang="en-US" altLang="ko-KR" sz="820" b="1" dirty="0">
              <a:solidFill>
                <a:srgbClr val="0000FF"/>
              </a:solidFill>
              <a:latin typeface="+mn-ea"/>
            </a:endParaRPr>
          </a:p>
          <a:p>
            <a:r>
              <a:rPr lang="en-US" altLang="ko-KR" sz="820" b="1" dirty="0" smtClean="0">
                <a:solidFill>
                  <a:srgbClr val="0000FF"/>
                </a:solidFill>
                <a:latin typeface="+mn-ea"/>
              </a:rPr>
              <a:t>   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②</a:t>
            </a:r>
            <a:r>
              <a:rPr lang="en-US" altLang="ko-KR" sz="820" b="1" dirty="0">
                <a:solidFill>
                  <a:srgbClr val="0000FF"/>
                </a:solidFill>
                <a:latin typeface="+mn-ea"/>
              </a:rPr>
              <a:t> </a:t>
            </a:r>
            <a:r>
              <a:rPr lang="ko-KR" altLang="en-US" sz="820" b="1" dirty="0" err="1">
                <a:solidFill>
                  <a:srgbClr val="0000FF"/>
                </a:solidFill>
                <a:latin typeface="+mn-ea"/>
              </a:rPr>
              <a:t>작동유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 확인 </a:t>
            </a:r>
            <a:endParaRPr lang="en-US" altLang="ko-KR" sz="820" b="1" dirty="0">
              <a:solidFill>
                <a:srgbClr val="0000FF"/>
              </a:solidFill>
              <a:latin typeface="+mn-ea"/>
            </a:endParaRPr>
          </a:p>
          <a:p>
            <a:r>
              <a:rPr lang="en-US" altLang="ko-KR" sz="820" b="1" dirty="0" smtClean="0">
                <a:solidFill>
                  <a:srgbClr val="0000FF"/>
                </a:solidFill>
                <a:latin typeface="+mn-ea"/>
              </a:rPr>
              <a:t>   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③</a:t>
            </a:r>
            <a:r>
              <a:rPr lang="en-US" altLang="ko-KR" sz="820" b="1" dirty="0">
                <a:solidFill>
                  <a:srgbClr val="0000FF"/>
                </a:solidFill>
                <a:latin typeface="+mn-ea"/>
              </a:rPr>
              <a:t> 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유압 </a:t>
            </a:r>
            <a:r>
              <a:rPr lang="ko-KR" altLang="en-US" sz="820" b="1" dirty="0" err="1">
                <a:solidFill>
                  <a:srgbClr val="0000FF"/>
                </a:solidFill>
                <a:latin typeface="+mn-ea"/>
              </a:rPr>
              <a:t>클램프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 확인</a:t>
            </a:r>
            <a:endParaRPr lang="en-US" altLang="ko-KR" sz="820" b="1" dirty="0">
              <a:solidFill>
                <a:srgbClr val="0000FF"/>
              </a:solidFill>
              <a:latin typeface="+mn-ea"/>
            </a:endParaRPr>
          </a:p>
          <a:p>
            <a:r>
              <a:rPr lang="en-US" altLang="ko-KR" sz="820" b="1" dirty="0" smtClean="0">
                <a:solidFill>
                  <a:srgbClr val="0000FF"/>
                </a:solidFill>
                <a:latin typeface="+mn-ea"/>
              </a:rPr>
              <a:t>   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④</a:t>
            </a:r>
            <a:r>
              <a:rPr lang="en-US" altLang="ko-KR" sz="820" b="1" dirty="0">
                <a:solidFill>
                  <a:srgbClr val="0000FF"/>
                </a:solidFill>
                <a:latin typeface="+mn-ea"/>
              </a:rPr>
              <a:t> Air 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연결 및 공급상태 확인</a:t>
            </a:r>
            <a:endParaRPr lang="en-US" altLang="ko-KR" sz="820" b="1" dirty="0">
              <a:solidFill>
                <a:srgbClr val="0000FF"/>
              </a:solidFill>
              <a:latin typeface="+mn-ea"/>
            </a:endParaRPr>
          </a:p>
          <a:p>
            <a:r>
              <a:rPr lang="en-US" altLang="ko-KR" sz="820" b="1" dirty="0" smtClean="0">
                <a:solidFill>
                  <a:srgbClr val="0000FF"/>
                </a:solidFill>
                <a:latin typeface="+mn-ea"/>
              </a:rPr>
              <a:t>   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⑤</a:t>
            </a:r>
            <a:r>
              <a:rPr lang="en-US" altLang="ko-KR" sz="820" b="1" dirty="0">
                <a:solidFill>
                  <a:srgbClr val="0000FF"/>
                </a:solidFill>
                <a:latin typeface="+mn-ea"/>
              </a:rPr>
              <a:t> 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상</a:t>
            </a:r>
            <a:r>
              <a:rPr lang="en-US" altLang="ko-KR" sz="820" b="1" dirty="0">
                <a:solidFill>
                  <a:srgbClr val="0000FF"/>
                </a:solidFill>
                <a:latin typeface="+mn-ea"/>
              </a:rPr>
              <a:t>,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하형 체결 </a:t>
            </a:r>
            <a:r>
              <a:rPr lang="en-US" altLang="ko-KR" sz="820" b="1" dirty="0">
                <a:solidFill>
                  <a:srgbClr val="0000FF"/>
                </a:solidFill>
                <a:latin typeface="+mn-ea"/>
              </a:rPr>
              <a:t>Bolt 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체결상태 확인</a:t>
            </a:r>
            <a:endParaRPr lang="en-US" altLang="ko-KR" sz="820" b="1" dirty="0">
              <a:solidFill>
                <a:srgbClr val="0000FF"/>
              </a:solidFill>
              <a:latin typeface="+mn-ea"/>
            </a:endParaRPr>
          </a:p>
          <a:p>
            <a:r>
              <a:rPr lang="en-US" altLang="ko-KR" sz="820" b="1" dirty="0" smtClean="0">
                <a:solidFill>
                  <a:srgbClr val="0000FF"/>
                </a:solidFill>
                <a:latin typeface="+mn-ea"/>
              </a:rPr>
              <a:t>   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⑥</a:t>
            </a:r>
            <a:r>
              <a:rPr lang="en-US" altLang="ko-KR" sz="820" b="1" dirty="0">
                <a:solidFill>
                  <a:srgbClr val="0000FF"/>
                </a:solidFill>
                <a:latin typeface="+mn-ea"/>
              </a:rPr>
              <a:t> 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타이밍 핀 마모 </a:t>
            </a:r>
            <a:r>
              <a:rPr lang="en-US" altLang="ko-KR" sz="820" b="1" dirty="0">
                <a:solidFill>
                  <a:srgbClr val="0000FF"/>
                </a:solidFill>
                <a:latin typeface="+mn-ea"/>
              </a:rPr>
              <a:t>,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파손 유무 </a:t>
            </a:r>
            <a:r>
              <a:rPr lang="ko-KR" altLang="en-US" sz="820" b="1" dirty="0" smtClean="0">
                <a:solidFill>
                  <a:srgbClr val="0000FF"/>
                </a:solidFill>
                <a:latin typeface="+mn-ea"/>
              </a:rPr>
              <a:t>확인 </a:t>
            </a:r>
            <a:r>
              <a:rPr lang="ko-KR" altLang="en-US" sz="820" b="1" dirty="0">
                <a:solidFill>
                  <a:srgbClr val="0000FF"/>
                </a:solidFill>
                <a:latin typeface="+mn-ea"/>
              </a:rPr>
              <a:t>이후 작업 진행하여 </a:t>
            </a:r>
            <a:r>
              <a:rPr lang="ko-KR" altLang="en-US" sz="820" b="1" dirty="0" smtClean="0">
                <a:solidFill>
                  <a:srgbClr val="0000FF"/>
                </a:solidFill>
                <a:latin typeface="+mn-ea"/>
              </a:rPr>
              <a:t>주십시오</a:t>
            </a:r>
            <a:r>
              <a:rPr lang="en-US" altLang="ko-KR" sz="820" b="1" dirty="0" smtClean="0">
                <a:solidFill>
                  <a:srgbClr val="0000FF"/>
                </a:solidFill>
                <a:latin typeface="+mn-ea"/>
              </a:rPr>
              <a:t>.</a:t>
            </a:r>
            <a:endParaRPr lang="en-US" altLang="ko-KR" sz="820" b="1" dirty="0">
              <a:solidFill>
                <a:schemeClr val="tx1"/>
              </a:solidFill>
              <a:latin typeface="+mn-ea"/>
            </a:endParaRPr>
          </a:p>
          <a:p>
            <a:r>
              <a:rPr lang="en-US" altLang="ko-KR" sz="820" b="1" dirty="0">
                <a:solidFill>
                  <a:srgbClr val="FF0000"/>
                </a:solidFill>
                <a:latin typeface="+mn-ea"/>
              </a:rPr>
              <a:t>2. </a:t>
            </a:r>
            <a:r>
              <a:rPr lang="ko-KR" altLang="en-US" sz="820" b="1" dirty="0" smtClean="0">
                <a:solidFill>
                  <a:srgbClr val="FF0000"/>
                </a:solidFill>
                <a:latin typeface="+mn-ea"/>
              </a:rPr>
              <a:t>결코 </a:t>
            </a:r>
            <a:r>
              <a:rPr lang="en-US" altLang="ko-KR" sz="820" b="1" dirty="0" smtClean="0">
                <a:solidFill>
                  <a:srgbClr val="FF0000"/>
                </a:solidFill>
                <a:latin typeface="+mn-ea"/>
              </a:rPr>
              <a:t> </a:t>
            </a:r>
            <a:endParaRPr lang="en-US" altLang="ko-KR" sz="820" b="1" dirty="0">
              <a:solidFill>
                <a:srgbClr val="FF0000"/>
              </a:solidFill>
              <a:latin typeface="+mn-ea"/>
            </a:endParaRPr>
          </a:p>
          <a:p>
            <a:r>
              <a:rPr lang="en-US" altLang="ko-KR" sz="820" b="1" dirty="0">
                <a:solidFill>
                  <a:srgbClr val="FF0000"/>
                </a:solidFill>
                <a:latin typeface="+mn-ea"/>
              </a:rPr>
              <a:t> - </a:t>
            </a:r>
            <a:r>
              <a:rPr lang="ko-KR" altLang="en-US" sz="820" b="1" dirty="0">
                <a:solidFill>
                  <a:srgbClr val="FF0000"/>
                </a:solidFill>
                <a:latin typeface="+mn-ea"/>
              </a:rPr>
              <a:t>안전장치를 설치하지 않고는 프레스를 작동하지 마십시오</a:t>
            </a:r>
            <a:r>
              <a:rPr lang="en-US" altLang="ko-KR" sz="820" b="1" dirty="0">
                <a:solidFill>
                  <a:srgbClr val="FF0000"/>
                </a:solidFill>
                <a:latin typeface="+mn-ea"/>
              </a:rPr>
              <a:t>.</a:t>
            </a:r>
          </a:p>
          <a:p>
            <a:r>
              <a:rPr lang="en-US" altLang="ko-KR" sz="820" b="1" dirty="0">
                <a:solidFill>
                  <a:srgbClr val="FF0000"/>
                </a:solidFill>
                <a:latin typeface="+mn-ea"/>
              </a:rPr>
              <a:t>3. </a:t>
            </a:r>
            <a:r>
              <a:rPr lang="ko-KR" altLang="en-US" sz="820" b="1" dirty="0">
                <a:solidFill>
                  <a:srgbClr val="FF0000"/>
                </a:solidFill>
                <a:latin typeface="+mn-ea"/>
              </a:rPr>
              <a:t>항상 </a:t>
            </a:r>
            <a:endParaRPr lang="en-US" altLang="ko-KR" sz="820" b="1" dirty="0">
              <a:solidFill>
                <a:srgbClr val="FF0000"/>
              </a:solidFill>
              <a:latin typeface="+mn-ea"/>
            </a:endParaRPr>
          </a:p>
          <a:p>
            <a:r>
              <a:rPr lang="en-US" altLang="ko-KR" sz="820" b="1" dirty="0">
                <a:solidFill>
                  <a:srgbClr val="FF0000"/>
                </a:solidFill>
                <a:latin typeface="+mn-ea"/>
              </a:rPr>
              <a:t> -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프레스로부터 소재의 급송이나 </a:t>
            </a:r>
            <a:r>
              <a:rPr lang="ko-KR" altLang="en-US" sz="820" b="1" dirty="0" err="1" smtClean="0">
                <a:solidFill>
                  <a:schemeClr val="tx1"/>
                </a:solidFill>
                <a:latin typeface="+mn-ea"/>
              </a:rPr>
              <a:t>취출</a:t>
            </a:r>
            <a:r>
              <a:rPr lang="ko-KR" altLang="en-US" sz="820" b="1" dirty="0" smtClean="0">
                <a:solidFill>
                  <a:schemeClr val="tx1"/>
                </a:solidFill>
                <a:latin typeface="+mn-ea"/>
              </a:rPr>
              <a:t> 시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도구를 사용하십시오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. </a:t>
            </a:r>
            <a:r>
              <a:rPr lang="ko-KR" altLang="en-US" sz="820" b="1" dirty="0">
                <a:solidFill>
                  <a:srgbClr val="FF0000"/>
                </a:solidFill>
                <a:latin typeface="+mn-ea"/>
              </a:rPr>
              <a:t>어떤 </a:t>
            </a:r>
            <a:r>
              <a:rPr lang="ko-KR" altLang="en-US" sz="820" b="1" dirty="0" smtClean="0">
                <a:solidFill>
                  <a:srgbClr val="FF0000"/>
                </a:solidFill>
                <a:latin typeface="+mn-ea"/>
              </a:rPr>
              <a:t>이유든 </a:t>
            </a:r>
            <a:r>
              <a:rPr lang="ko-KR" altLang="en-US" sz="820" b="1" dirty="0">
                <a:solidFill>
                  <a:srgbClr val="FF0000"/>
                </a:solidFill>
                <a:latin typeface="+mn-ea"/>
              </a:rPr>
              <a:t>결코 금형 부분에</a:t>
            </a:r>
            <a:endParaRPr lang="en-US" altLang="ko-KR" sz="820" b="1" dirty="0">
              <a:solidFill>
                <a:srgbClr val="FF0000"/>
              </a:solidFill>
              <a:latin typeface="+mn-ea"/>
            </a:endParaRPr>
          </a:p>
          <a:p>
            <a:r>
              <a:rPr lang="en-US" altLang="ko-KR" sz="820" b="1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ko-KR" altLang="en-US" sz="820" b="1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820" b="1" dirty="0">
                <a:solidFill>
                  <a:srgbClr val="FF0000"/>
                </a:solidFill>
                <a:latin typeface="+mn-ea"/>
              </a:rPr>
              <a:t>접근하지 마십시오</a:t>
            </a:r>
            <a:r>
              <a:rPr lang="en-US" altLang="ko-KR" sz="820" b="1" dirty="0">
                <a:solidFill>
                  <a:srgbClr val="FF0000"/>
                </a:solidFill>
                <a:latin typeface="+mn-ea"/>
              </a:rPr>
              <a:t>.</a:t>
            </a: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4.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20" b="1" dirty="0">
                <a:solidFill>
                  <a:srgbClr val="FF0000"/>
                </a:solidFill>
                <a:latin typeface="+mn-ea"/>
              </a:rPr>
              <a:t>결코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 </a:t>
            </a:r>
            <a:endParaRPr lang="en-US" altLang="ko-KR" sz="820" b="1" dirty="0">
              <a:solidFill>
                <a:schemeClr val="tx1"/>
              </a:solidFill>
              <a:latin typeface="+mn-ea"/>
            </a:endParaRP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 -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운전 조작 방법을 충분히 교육 받고 나서 숙지할 때까지는 프레스를 </a:t>
            </a:r>
            <a:r>
              <a:rPr lang="ko-KR" altLang="en-US" sz="820" b="1" dirty="0" smtClean="0">
                <a:solidFill>
                  <a:schemeClr val="tx1"/>
                </a:solidFill>
                <a:latin typeface="+mn-ea"/>
              </a:rPr>
              <a:t>작동하지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마십시오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. .</a:t>
            </a: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5.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20" b="1" dirty="0">
                <a:solidFill>
                  <a:srgbClr val="0000CC"/>
                </a:solidFill>
                <a:latin typeface="+mn-ea"/>
              </a:rPr>
              <a:t>항상</a:t>
            </a:r>
            <a:endParaRPr lang="en-US" altLang="ko-KR" sz="820" b="1" dirty="0">
              <a:solidFill>
                <a:srgbClr val="0000CC"/>
              </a:solidFill>
              <a:latin typeface="+mn-ea"/>
            </a:endParaRPr>
          </a:p>
          <a:p>
            <a:r>
              <a:rPr lang="en-US" altLang="ko-KR" sz="820" b="1" dirty="0">
                <a:solidFill>
                  <a:srgbClr val="0000CC"/>
                </a:solidFill>
                <a:latin typeface="+mn-ea"/>
              </a:rPr>
              <a:t> - </a:t>
            </a:r>
            <a:r>
              <a:rPr lang="ko-KR" altLang="en-US" sz="820" b="1" dirty="0">
                <a:solidFill>
                  <a:srgbClr val="FF0000"/>
                </a:solidFill>
                <a:latin typeface="+mn-ea"/>
              </a:rPr>
              <a:t>보수</a:t>
            </a:r>
            <a:r>
              <a:rPr lang="en-US" altLang="ko-KR" sz="82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820" b="1" dirty="0" smtClean="0">
                <a:solidFill>
                  <a:srgbClr val="FF0000"/>
                </a:solidFill>
                <a:latin typeface="+mn-ea"/>
              </a:rPr>
              <a:t>점검 시에는 </a:t>
            </a:r>
            <a:r>
              <a:rPr lang="ko-KR" altLang="en-US" sz="820" b="1" dirty="0">
                <a:solidFill>
                  <a:srgbClr val="FF0000"/>
                </a:solidFill>
                <a:latin typeface="+mn-ea"/>
              </a:rPr>
              <a:t>기계를 정지시키십시오</a:t>
            </a:r>
            <a:r>
              <a:rPr lang="en-US" altLang="ko-KR" sz="820" b="1" dirty="0">
                <a:solidFill>
                  <a:srgbClr val="FF0000"/>
                </a:solidFill>
                <a:latin typeface="+mn-ea"/>
              </a:rPr>
              <a:t>.</a:t>
            </a: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6. </a:t>
            </a:r>
            <a:r>
              <a:rPr lang="ko-KR" altLang="en-US" sz="820" b="1" dirty="0">
                <a:solidFill>
                  <a:srgbClr val="FF0000"/>
                </a:solidFill>
                <a:latin typeface="+mn-ea"/>
              </a:rPr>
              <a:t>결코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 </a:t>
            </a:r>
            <a:endParaRPr lang="en-US" altLang="ko-KR" sz="820" b="1" dirty="0">
              <a:solidFill>
                <a:schemeClr val="tx1"/>
              </a:solidFill>
              <a:latin typeface="+mn-ea"/>
            </a:endParaRP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 -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기계에 회로나 부품을 임의적으로 변경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개조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해체하지 마십시오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.</a:t>
            </a: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7. </a:t>
            </a:r>
            <a:r>
              <a:rPr lang="ko-KR" altLang="en-US" sz="820" b="1" dirty="0">
                <a:solidFill>
                  <a:srgbClr val="FF0000"/>
                </a:solidFill>
                <a:latin typeface="+mn-ea"/>
              </a:rPr>
              <a:t>결코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 </a:t>
            </a:r>
            <a:endParaRPr lang="en-US" altLang="ko-KR" sz="820" b="1" dirty="0">
              <a:solidFill>
                <a:schemeClr val="tx1"/>
              </a:solidFill>
              <a:latin typeface="+mn-ea"/>
            </a:endParaRP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 -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양수 </a:t>
            </a:r>
            <a:r>
              <a:rPr lang="ko-KR" altLang="en-US" sz="820" b="1" dirty="0" err="1">
                <a:solidFill>
                  <a:schemeClr val="tx1"/>
                </a:solidFill>
                <a:latin typeface="+mn-ea"/>
              </a:rPr>
              <a:t>조작반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광전관 등이 적당한 거리에 올바르게 설치되어 있지 </a:t>
            </a:r>
            <a:r>
              <a:rPr lang="ko-KR" altLang="en-US" sz="820" b="1" dirty="0" smtClean="0">
                <a:solidFill>
                  <a:schemeClr val="tx1"/>
                </a:solidFill>
                <a:latin typeface="+mn-ea"/>
              </a:rPr>
              <a:t>않으면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프레스를 작동하지</a:t>
            </a:r>
            <a:endParaRPr lang="en-US" altLang="ko-KR" sz="820" b="1" dirty="0">
              <a:solidFill>
                <a:schemeClr val="tx1"/>
              </a:solidFill>
              <a:latin typeface="+mn-ea"/>
            </a:endParaRPr>
          </a:p>
          <a:p>
            <a:r>
              <a:rPr lang="en-US" altLang="ko-KR" sz="820" b="1" dirty="0" smtClean="0">
                <a:solidFill>
                  <a:schemeClr val="tx1"/>
                </a:solidFill>
                <a:latin typeface="+mn-ea"/>
              </a:rPr>
              <a:t>  </a:t>
            </a:r>
            <a:r>
              <a:rPr lang="ko-KR" altLang="en-US" sz="82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마십시오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.</a:t>
            </a: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8. </a:t>
            </a:r>
            <a:r>
              <a:rPr lang="ko-KR" altLang="en-US" sz="820" b="1" dirty="0">
                <a:solidFill>
                  <a:srgbClr val="0000CC"/>
                </a:solidFill>
                <a:latin typeface="+mn-ea"/>
              </a:rPr>
              <a:t>항상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 </a:t>
            </a:r>
            <a:endParaRPr lang="en-US" altLang="ko-KR" sz="820" b="1" dirty="0">
              <a:solidFill>
                <a:schemeClr val="tx1"/>
              </a:solidFill>
              <a:latin typeface="+mn-ea"/>
            </a:endParaRP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 -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프레스를 작동할 때는 보호 장치 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안전모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귀마개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보안경 등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)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를 착용하십시오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.</a:t>
            </a: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9. </a:t>
            </a:r>
            <a:r>
              <a:rPr lang="ko-KR" altLang="en-US" sz="820" b="1" dirty="0">
                <a:solidFill>
                  <a:srgbClr val="0000CC"/>
                </a:solidFill>
                <a:latin typeface="+mn-ea"/>
              </a:rPr>
              <a:t>항상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 </a:t>
            </a:r>
            <a:endParaRPr lang="en-US" altLang="ko-KR" sz="820" b="1" dirty="0">
              <a:solidFill>
                <a:schemeClr val="tx1"/>
              </a:solidFill>
              <a:latin typeface="+mn-ea"/>
            </a:endParaRP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 -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프레스 작업 전 위험지역에 사람이 있는지 확인 하십시오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.</a:t>
            </a: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10. </a:t>
            </a:r>
            <a:r>
              <a:rPr lang="ko-KR" altLang="en-US" sz="820" b="1" dirty="0">
                <a:solidFill>
                  <a:srgbClr val="0000CC"/>
                </a:solidFill>
                <a:latin typeface="+mn-ea"/>
              </a:rPr>
              <a:t>항상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 </a:t>
            </a:r>
            <a:endParaRPr lang="en-US" altLang="ko-KR" sz="820" b="1" dirty="0">
              <a:solidFill>
                <a:schemeClr val="tx1"/>
              </a:solidFill>
              <a:latin typeface="+mn-ea"/>
            </a:endParaRP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820" b="1" dirty="0" smtClean="0">
                <a:solidFill>
                  <a:schemeClr val="tx1"/>
                </a:solidFill>
                <a:latin typeface="+mn-ea"/>
              </a:rPr>
              <a:t>-  </a:t>
            </a:r>
            <a:r>
              <a:rPr lang="ko-KR" altLang="en-US" sz="820" b="1" dirty="0" smtClean="0">
                <a:solidFill>
                  <a:schemeClr val="tx1"/>
                </a:solidFill>
                <a:latin typeface="+mn-ea"/>
              </a:rPr>
              <a:t>경계심을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가지십시오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.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결코 술이나 약물의 영향에 있을 때</a:t>
            </a:r>
            <a:r>
              <a:rPr lang="ko-KR" altLang="en-US" sz="820" b="1" dirty="0" smtClean="0">
                <a:solidFill>
                  <a:schemeClr val="tx1"/>
                </a:solidFill>
                <a:latin typeface="+mn-ea"/>
              </a:rPr>
              <a:t>에는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프레스를 </a:t>
            </a:r>
            <a:r>
              <a:rPr lang="ko-KR" altLang="en-US" sz="820" b="1" dirty="0" smtClean="0">
                <a:solidFill>
                  <a:schemeClr val="tx1"/>
                </a:solidFill>
                <a:latin typeface="+mn-ea"/>
              </a:rPr>
              <a:t>작동시키지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마십시오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.</a:t>
            </a: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11. </a:t>
            </a:r>
            <a:r>
              <a:rPr lang="ko-KR" altLang="en-US" sz="820" b="1" dirty="0">
                <a:solidFill>
                  <a:srgbClr val="FF0000"/>
                </a:solidFill>
                <a:latin typeface="+mn-ea"/>
              </a:rPr>
              <a:t>결코</a:t>
            </a:r>
            <a:endParaRPr lang="en-US" altLang="ko-KR" sz="820" b="1" dirty="0">
              <a:solidFill>
                <a:srgbClr val="FF0000"/>
              </a:solidFill>
              <a:latin typeface="+mn-ea"/>
            </a:endParaRP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820" b="1" dirty="0" smtClean="0">
                <a:solidFill>
                  <a:schemeClr val="tx1"/>
                </a:solidFill>
                <a:latin typeface="+mn-ea"/>
              </a:rPr>
              <a:t>-  </a:t>
            </a:r>
            <a:r>
              <a:rPr lang="ko-KR" altLang="en-US" sz="820" b="1" dirty="0" smtClean="0">
                <a:solidFill>
                  <a:schemeClr val="tx1"/>
                </a:solidFill>
                <a:latin typeface="+mn-ea"/>
              </a:rPr>
              <a:t> 전원은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꺼져 있고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820" b="1" dirty="0" err="1">
                <a:solidFill>
                  <a:schemeClr val="tx1"/>
                </a:solidFill>
                <a:latin typeface="+mn-ea"/>
              </a:rPr>
              <a:t>플리이휠은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 정지 상태에 있으며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모든 에너지원 </a:t>
            </a:r>
            <a:endParaRPr lang="en-US" altLang="ko-KR" sz="820" b="1" dirty="0">
              <a:solidFill>
                <a:schemeClr val="tx1"/>
              </a:solidFill>
              <a:latin typeface="+mn-ea"/>
            </a:endParaRPr>
          </a:p>
          <a:p>
            <a:r>
              <a:rPr lang="en-US" altLang="ko-KR" sz="820" b="1" dirty="0" smtClean="0">
                <a:solidFill>
                  <a:schemeClr val="tx1"/>
                </a:solidFill>
                <a:latin typeface="+mn-ea"/>
              </a:rPr>
              <a:t>     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전기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820" b="1" dirty="0" err="1">
                <a:solidFill>
                  <a:schemeClr val="tx1"/>
                </a:solidFill>
                <a:latin typeface="+mn-ea"/>
              </a:rPr>
              <a:t>공압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유압 등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)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이 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"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제로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"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상태에 있지 않으면 프레스를 </a:t>
            </a:r>
            <a:r>
              <a:rPr lang="ko-KR" altLang="en-US" sz="820" b="1" dirty="0" smtClean="0">
                <a:solidFill>
                  <a:schemeClr val="tx1"/>
                </a:solidFill>
                <a:latin typeface="+mn-ea"/>
              </a:rPr>
              <a:t>기동시키지</a:t>
            </a:r>
            <a:r>
              <a:rPr lang="en-US" altLang="ko-KR" sz="82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20" b="1" dirty="0" smtClean="0">
                <a:solidFill>
                  <a:schemeClr val="tx1"/>
                </a:solidFill>
                <a:latin typeface="+mn-ea"/>
              </a:rPr>
              <a:t>마십시오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.</a:t>
            </a: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12.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20" b="1" dirty="0">
                <a:solidFill>
                  <a:srgbClr val="FF0000"/>
                </a:solidFill>
                <a:latin typeface="+mn-ea"/>
              </a:rPr>
              <a:t>결코</a:t>
            </a:r>
            <a:endParaRPr lang="en-US" altLang="ko-KR" sz="820" b="1" dirty="0">
              <a:solidFill>
                <a:srgbClr val="FF0000"/>
              </a:solidFill>
              <a:latin typeface="+mn-ea"/>
            </a:endParaRPr>
          </a:p>
          <a:p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820" b="1" dirty="0" smtClean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820" b="1" dirty="0" smtClean="0">
                <a:solidFill>
                  <a:schemeClr val="tx1"/>
                </a:solidFill>
                <a:latin typeface="+mn-ea"/>
              </a:rPr>
              <a:t> 프레스가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올바르게 작동하지 않거나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이상한 소음 또는 기계 성능에 변화가 </a:t>
            </a:r>
            <a:r>
              <a:rPr lang="ko-KR" altLang="en-US" sz="820" b="1" dirty="0" smtClean="0">
                <a:solidFill>
                  <a:schemeClr val="tx1"/>
                </a:solidFill>
                <a:latin typeface="+mn-ea"/>
              </a:rPr>
              <a:t>있으면</a:t>
            </a:r>
            <a:r>
              <a:rPr lang="en-US" altLang="ko-KR" sz="82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20" b="1" dirty="0" smtClean="0">
                <a:solidFill>
                  <a:schemeClr val="tx1"/>
                </a:solidFill>
                <a:latin typeface="+mn-ea"/>
              </a:rPr>
              <a:t>계속해서 </a:t>
            </a:r>
            <a:endParaRPr lang="en-US" altLang="ko-KR" sz="820" b="1" dirty="0">
              <a:solidFill>
                <a:schemeClr val="tx1"/>
              </a:solidFill>
              <a:latin typeface="+mn-ea"/>
            </a:endParaRPr>
          </a:p>
          <a:p>
            <a:r>
              <a:rPr lang="en-US" altLang="ko-KR" sz="820" b="1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ko-KR" altLang="en-US" sz="820" b="1" dirty="0" smtClean="0">
                <a:solidFill>
                  <a:schemeClr val="tx1"/>
                </a:solidFill>
                <a:latin typeface="+mn-ea"/>
              </a:rPr>
              <a:t>작동시키지 </a:t>
            </a:r>
            <a:r>
              <a:rPr lang="ko-KR" altLang="en-US" sz="820" b="1" dirty="0">
                <a:solidFill>
                  <a:schemeClr val="tx1"/>
                </a:solidFill>
                <a:latin typeface="+mn-ea"/>
              </a:rPr>
              <a:t>마십시오</a:t>
            </a:r>
            <a:r>
              <a:rPr lang="en-US" altLang="ko-KR" sz="820" b="1" dirty="0">
                <a:solidFill>
                  <a:schemeClr val="tx1"/>
                </a:solidFill>
                <a:latin typeface="+mn-ea"/>
              </a:rPr>
              <a:t>. </a:t>
            </a:r>
          </a:p>
          <a:p>
            <a:r>
              <a:rPr lang="en-US" altLang="ko-KR" sz="820" b="1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ko-KR" altLang="en-US" sz="820" b="1" dirty="0" smtClean="0">
                <a:solidFill>
                  <a:srgbClr val="FF0000"/>
                </a:solidFill>
                <a:latin typeface="+mn-ea"/>
              </a:rPr>
              <a:t>곧바로 </a:t>
            </a:r>
            <a:r>
              <a:rPr lang="ko-KR" altLang="en-US" sz="820" b="1" dirty="0">
                <a:solidFill>
                  <a:srgbClr val="FF0000"/>
                </a:solidFill>
                <a:latin typeface="+mn-ea"/>
              </a:rPr>
              <a:t>프레스를 정지시키고 감독자에게 알려 점검을 하십시오</a:t>
            </a:r>
            <a:r>
              <a:rPr lang="en-US" altLang="ko-KR" sz="820" b="1" dirty="0">
                <a:solidFill>
                  <a:srgbClr val="FF0000"/>
                </a:solidFill>
                <a:latin typeface="+mn-ea"/>
              </a:rPr>
              <a:t>.</a:t>
            </a:r>
          </a:p>
          <a:p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1C11438D-1C09-5F24-3A35-18893CCE5A1D}"/>
              </a:ext>
            </a:extLst>
          </p:cNvPr>
          <p:cNvSpPr/>
          <p:nvPr/>
        </p:nvSpPr>
        <p:spPr>
          <a:xfrm>
            <a:off x="1673792" y="286933"/>
            <a:ext cx="4263327" cy="5688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chemeClr val="tx1"/>
                </a:solidFill>
              </a:rPr>
              <a:t>『 </a:t>
            </a:r>
            <a:r>
              <a:rPr lang="ko-KR" altLang="en-US" sz="1400" b="1" dirty="0">
                <a:solidFill>
                  <a:schemeClr val="tx1"/>
                </a:solidFill>
              </a:rPr>
              <a:t>다음의 </a:t>
            </a:r>
            <a:r>
              <a:rPr lang="ko-KR" altLang="en-US" sz="1400" b="1" dirty="0">
                <a:solidFill>
                  <a:srgbClr val="0000FF"/>
                </a:solidFill>
              </a:rPr>
              <a:t>프레스 조작 및 안전 예방조치</a:t>
            </a:r>
            <a:r>
              <a:rPr lang="ko-KR" altLang="en-US" sz="1400" b="1" dirty="0">
                <a:solidFill>
                  <a:schemeClr val="tx1"/>
                </a:solidFill>
              </a:rPr>
              <a:t> 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사항을 읽고 </a:t>
            </a:r>
            <a:r>
              <a:rPr lang="en-US" altLang="ko-KR" sz="1400" b="1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ko-KR" altLang="en-US" sz="1400" b="1" dirty="0">
                <a:solidFill>
                  <a:srgbClr val="FF0000"/>
                </a:solidFill>
              </a:rPr>
              <a:t>숙지할 때까지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이 기계를 </a:t>
            </a:r>
            <a:r>
              <a:rPr lang="ko-KR" altLang="en-US" sz="1400" b="1" dirty="0">
                <a:solidFill>
                  <a:srgbClr val="FF0000"/>
                </a:solidFill>
              </a:rPr>
              <a:t>작동하지 마십시오 </a:t>
            </a:r>
            <a:r>
              <a:rPr lang="en-US" altLang="ko-KR" sz="1400" b="1" dirty="0">
                <a:solidFill>
                  <a:srgbClr val="FF0000"/>
                </a:solidFill>
              </a:rPr>
              <a:t>』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ABCA633-84D9-A5D7-4BBA-36CC2E51235E}"/>
              </a:ext>
            </a:extLst>
          </p:cNvPr>
          <p:cNvSpPr txBox="1"/>
          <p:nvPr/>
        </p:nvSpPr>
        <p:spPr>
          <a:xfrm>
            <a:off x="1279068" y="5380313"/>
            <a:ext cx="4400007" cy="88870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고용주 주의 사항 </a:t>
            </a:r>
            <a:r>
              <a:rPr lang="ko-KR" altLang="en-US" sz="1000" b="1" dirty="0">
                <a:latin typeface="+mn-ea"/>
              </a:rPr>
              <a:t>이 안전 예방 조지 사항의 복사본이 프레스와 관련된 </a:t>
            </a:r>
            <a:r>
              <a:rPr lang="ko-KR" altLang="en-US" sz="1000" b="1" dirty="0" smtClean="0">
                <a:latin typeface="+mn-ea"/>
              </a:rPr>
              <a:t>모든</a:t>
            </a:r>
            <a:r>
              <a:rPr lang="en-US" altLang="ko-KR" sz="1000" b="1" dirty="0">
                <a:latin typeface="+mn-ea"/>
              </a:rPr>
              <a:t> </a:t>
            </a:r>
            <a:r>
              <a:rPr lang="ko-KR" altLang="en-US" sz="1000" b="1" dirty="0" smtClean="0">
                <a:latin typeface="+mn-ea"/>
              </a:rPr>
              <a:t>작업자 </a:t>
            </a:r>
            <a:r>
              <a:rPr lang="en-US" altLang="ko-KR" sz="1000" b="1" dirty="0" smtClean="0">
                <a:latin typeface="+mn-ea"/>
              </a:rPr>
              <a:t>(</a:t>
            </a:r>
            <a:r>
              <a:rPr lang="ko-KR" altLang="en-US" sz="1000" b="1" dirty="0">
                <a:latin typeface="+mn-ea"/>
              </a:rPr>
              <a:t>감독자포함</a:t>
            </a:r>
            <a:r>
              <a:rPr lang="en-US" altLang="ko-KR" sz="1000" b="1" dirty="0">
                <a:latin typeface="+mn-ea"/>
              </a:rPr>
              <a:t>)</a:t>
            </a:r>
            <a:r>
              <a:rPr lang="ko-KR" altLang="en-US" sz="1000" b="1" dirty="0">
                <a:latin typeface="+mn-ea"/>
              </a:rPr>
              <a:t>에게 주어져야 합니다</a:t>
            </a:r>
            <a:r>
              <a:rPr lang="en-US" altLang="ko-KR" sz="1050" b="1" dirty="0">
                <a:latin typeface="+mn-ea"/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en-US" altLang="ko-KR" sz="1400" b="1" dirty="0">
                <a:solidFill>
                  <a:srgbClr val="FF0000"/>
                </a:solidFill>
              </a:rPr>
              <a:t>【</a:t>
            </a:r>
            <a:r>
              <a:rPr lang="ko-KR" altLang="en-US" sz="1400" b="1" dirty="0">
                <a:solidFill>
                  <a:srgbClr val="FF0000"/>
                </a:solidFill>
              </a:rPr>
              <a:t>이 예방 조치 사항은 매일 읽고 재 숙지 해야 됩니다</a:t>
            </a:r>
            <a:r>
              <a:rPr lang="en-US" altLang="ko-KR" sz="1400" b="1" dirty="0">
                <a:solidFill>
                  <a:srgbClr val="FF0000"/>
                </a:solidFill>
                <a:latin typeface="+mn-ea"/>
              </a:rPr>
              <a:t> 】</a:t>
            </a:r>
            <a:endParaRPr lang="ko-KR" altLang="en-US" sz="14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7F60B706-9195-2CCD-28D5-68E8EC25E145}"/>
              </a:ext>
            </a:extLst>
          </p:cNvPr>
          <p:cNvSpPr/>
          <p:nvPr/>
        </p:nvSpPr>
        <p:spPr>
          <a:xfrm>
            <a:off x="6156954" y="1332411"/>
            <a:ext cx="1036320" cy="132370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xmlns="" id="{AC0A46FA-55A9-8FBB-4AD6-47B81EDBBD82}"/>
              </a:ext>
            </a:extLst>
          </p:cNvPr>
          <p:cNvCxnSpPr/>
          <p:nvPr/>
        </p:nvCxnSpPr>
        <p:spPr>
          <a:xfrm>
            <a:off x="7271651" y="1332411"/>
            <a:ext cx="2351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xmlns="" id="{B984750D-0C9B-5AF0-453F-8ABC639E94C2}"/>
              </a:ext>
            </a:extLst>
          </p:cNvPr>
          <p:cNvCxnSpPr/>
          <p:nvPr/>
        </p:nvCxnSpPr>
        <p:spPr>
          <a:xfrm>
            <a:off x="7271651" y="2660468"/>
            <a:ext cx="2351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xmlns="" id="{A240B7C3-5297-2924-2F54-A408C472AA53}"/>
              </a:ext>
            </a:extLst>
          </p:cNvPr>
          <p:cNvCxnSpPr/>
          <p:nvPr/>
        </p:nvCxnSpPr>
        <p:spPr>
          <a:xfrm>
            <a:off x="7193274" y="2734491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xmlns="" id="{A5CBF8CB-0DC5-5DC7-7D27-7B7480F8E951}"/>
              </a:ext>
            </a:extLst>
          </p:cNvPr>
          <p:cNvCxnSpPr/>
          <p:nvPr/>
        </p:nvCxnSpPr>
        <p:spPr>
          <a:xfrm>
            <a:off x="6156954" y="2838994"/>
            <a:ext cx="103632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xmlns="" id="{DD8972EB-762C-9E7A-DFB9-3C6550AA2B90}"/>
              </a:ext>
            </a:extLst>
          </p:cNvPr>
          <p:cNvCxnSpPr/>
          <p:nvPr/>
        </p:nvCxnSpPr>
        <p:spPr>
          <a:xfrm>
            <a:off x="7506783" y="1332411"/>
            <a:ext cx="0" cy="132370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D7608C8B-D138-6DA9-EDCD-92870BC7FF62}"/>
              </a:ext>
            </a:extLst>
          </p:cNvPr>
          <p:cNvSpPr/>
          <p:nvPr/>
        </p:nvSpPr>
        <p:spPr>
          <a:xfrm>
            <a:off x="6187431" y="3287512"/>
            <a:ext cx="1667697" cy="12540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수량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: 5ea</a:t>
            </a:r>
          </a:p>
          <a:p>
            <a:endParaRPr lang="en-US" altLang="ko-KR" sz="1200" b="1" dirty="0">
              <a:solidFill>
                <a:schemeClr val="tx1"/>
              </a:solidFill>
              <a:latin typeface="+mn-ea"/>
            </a:endParaRPr>
          </a:p>
          <a:p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재질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: </a:t>
            </a:r>
            <a:r>
              <a:rPr lang="ko-KR" altLang="en-US" sz="1200" b="1" dirty="0" err="1">
                <a:solidFill>
                  <a:schemeClr val="tx1"/>
                </a:solidFill>
                <a:latin typeface="+mn-ea"/>
              </a:rPr>
              <a:t>아래참조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EEEACF59-4938-0C2C-68FE-7EED8C182A1F}"/>
              </a:ext>
            </a:extLst>
          </p:cNvPr>
          <p:cNvSpPr/>
          <p:nvPr/>
        </p:nvSpPr>
        <p:spPr>
          <a:xfrm>
            <a:off x="6331130" y="2917371"/>
            <a:ext cx="862143" cy="4005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600mm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CD3690BF-98E6-4B5C-37E5-553D78477DEC}"/>
              </a:ext>
            </a:extLst>
          </p:cNvPr>
          <p:cNvSpPr/>
          <p:nvPr/>
        </p:nvSpPr>
        <p:spPr>
          <a:xfrm>
            <a:off x="7506783" y="1915860"/>
            <a:ext cx="862143" cy="4005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900mm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240FD7F9-0AAE-557C-C2FE-BB33438D0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276" y="4289022"/>
            <a:ext cx="1332410" cy="1759031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D22A7078-265C-AD1B-83C8-EAA1CD124018}"/>
              </a:ext>
            </a:extLst>
          </p:cNvPr>
          <p:cNvSpPr/>
          <p:nvPr/>
        </p:nvSpPr>
        <p:spPr>
          <a:xfrm>
            <a:off x="7193273" y="4911634"/>
            <a:ext cx="661858" cy="6879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철판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xmlns="" id="{8AF323AA-6214-6C45-D581-26D725E70F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068" y="286933"/>
            <a:ext cx="618092" cy="54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715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15545</TotalTime>
  <Words>338</Words>
  <Application>Microsoft Office PowerPoint</Application>
  <PresentationFormat>화면 슬라이드 쇼(4:3)</PresentationFormat>
  <Paragraphs>45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맑은 고딕</vt:lpstr>
      <vt:lpstr>바탕체</vt:lpstr>
      <vt:lpstr>Arial</vt:lpstr>
      <vt:lpstr>Calibri</vt:lpstr>
      <vt:lpstr>Calibri Light</vt:lpstr>
      <vt:lpstr>Verdana</vt:lpstr>
      <vt:lpstr>Office 테마</vt:lpstr>
      <vt:lpstr>PowerPoint 프레젠테이션</vt:lpstr>
    </vt:vector>
  </TitlesOfParts>
  <Company>LG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GWANGHEE CHO</dc:creator>
  <cp:lastModifiedBy>user</cp:lastModifiedBy>
  <cp:revision>742</cp:revision>
  <cp:lastPrinted>2023-12-09T00:56:39Z</cp:lastPrinted>
  <dcterms:created xsi:type="dcterms:W3CDTF">2017-07-25T11:07:51Z</dcterms:created>
  <dcterms:modified xsi:type="dcterms:W3CDTF">2024-01-10T10:15:39Z</dcterms:modified>
</cp:coreProperties>
</file>